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Microsoft Sans Serif" panose="020B0604020202020204" pitchFamily="3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HXgSI5x9kWRx6aoB6U6L/8d2M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787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544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- verze 1">
  <p:cSld name="CUSTOM_1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bg1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6EE8B-6E7C-47CB-835F-18AA3DEE4D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2353" y="451248"/>
            <a:ext cx="841591" cy="245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Claim - bílé pozadí">
  <p:cSld name="CUSTOM_4_1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3CA38-9066-4D2A-870D-7AABCFBED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- Claim minimal">
  <p:cSld name="CUSTOM_4_1_1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F5146-0541-4DDE-9ADB-7F8E1AAC3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laim - gradient vlastní foto">
  <p:cSld name="OBJECT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5D4F0-B8C5-4EBC-88EF-F2572BCFF4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44">
          <p15:clr>
            <a:srgbClr val="FA7B17"/>
          </p15:clr>
        </p15:guide>
        <p15:guide id="2" pos="2880">
          <p15:clr>
            <a:srgbClr val="FA7B17"/>
          </p15:clr>
        </p15:guide>
        <p15:guide id="3" pos="272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Sekce s podnadpisem">
  <p:cSld name="CUSTOM_5">
    <p:bg>
      <p:bgPr>
        <a:solidFill>
          <a:schemeClr val="bg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tx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2170D-C56E-42FE-B4E2-1E2296D64E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 title="Nadpis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 i="1">
                <a:solidFill>
                  <a:schemeClr val="tx1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02790-E730-457A-8C25-15CEAC7003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Sponzoři - delší text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body" idx="1"/>
          </p:nvPr>
        </p:nvSpPr>
        <p:spPr>
          <a:xfrm>
            <a:off x="453200" y="1022397"/>
            <a:ext cx="82383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6926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Sponzoři - heslo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453200" y="190520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Title - verze 2">
  <p:cSld name="CUSTOM_8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445875" y="3619475"/>
            <a:ext cx="8247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9" name="Google Shape;19;p15"/>
          <p:cNvSpPr txBox="1">
            <a:spLocks noGrp="1"/>
          </p:cNvSpPr>
          <p:nvPr>
            <p:ph type="subTitle" idx="1"/>
          </p:nvPr>
        </p:nvSpPr>
        <p:spPr>
          <a:xfrm>
            <a:off x="486475" y="4290875"/>
            <a:ext cx="686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 i="0" u="none" strike="noStrike" cap="none">
                <a:solidFill>
                  <a:schemeClr val="tx2"/>
                </a:solidFill>
              </a:defRPr>
            </a:lvl1pPr>
            <a:lvl2pPr marR="0"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R="0"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R="0"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R="0"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R="0"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R="0"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R="0"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R="0"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54D53-AFF5-4480-B6F7-62761D176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3C104-C400-417D-89D2-B127E8508A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>
  <p:cSld name="OBJECT_2_2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453200" y="1025236"/>
            <a:ext cx="8238300" cy="347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tx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69AD4-440B-45FD-8122-A5B1C0F5C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Foto - půl vpravo">
  <p:cSld name="OBJECT_2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17" title="Nadpis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Foto - půl vlevo">
  <p:cSld name="OBJECT_2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5627995" y="4541088"/>
            <a:ext cx="212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18" title="Nadpis"/>
          <p:cNvSpPr txBox="1">
            <a:spLocks noGrp="1"/>
          </p:cNvSpPr>
          <p:nvPr>
            <p:ph type="title"/>
          </p:nvPr>
        </p:nvSpPr>
        <p:spPr>
          <a:xfrm>
            <a:off x="5021600" y="43862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5021600" y="1022400"/>
            <a:ext cx="36699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A57E3-F5CA-4F33-BA43-7952D46AD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Foto - velká s krátkým textem">
  <p:cSld name="OBJECT_2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body" idx="1"/>
          </p:nvPr>
        </p:nvSpPr>
        <p:spPr>
          <a:xfrm>
            <a:off x="453200" y="3981795"/>
            <a:ext cx="82383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Základní - 2row" preserve="1" userDrawn="1">
  <p:cSld name="16 Prázdný s nadpisem a logem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6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chemeClr val="tx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53806-D7FE-4C13-B1C2-39212946B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Prázdný s logem">
  <p:cSld name="CUSTOM_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7A6A3-42D0-472E-BB2F-B9BDB8623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Claim - modré pozadí">
  <p:cSld name="CUSTOM_4">
    <p:bg>
      <p:bgPr>
        <a:solidFill>
          <a:schemeClr val="bg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452625" y="257175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69708-8C6F-42F4-9405-6E46BEF45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211" y="4579261"/>
            <a:ext cx="841289" cy="247652"/>
          </a:xfrm>
          <a:prstGeom prst="rect">
            <a:avLst/>
          </a:prstGeom>
        </p:spPr>
      </p:pic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body" idx="1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b="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67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Microsoft Sans Serif" pitchFamily="34" charset="0"/>
          <a:ea typeface="Microsoft Sans Serif" pitchFamily="34" charset="0"/>
          <a:cs typeface="Microsoft Sans Serif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.org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Úvod do programování 1: Java</a:t>
            </a:r>
            <a:endParaRPr/>
          </a:p>
        </p:txBody>
      </p:sp>
      <p:sp>
        <p:nvSpPr>
          <p:cNvPr id="70" name="Google Shape;70;p2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9. 1. 2021, 9.30-16.30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ONLINE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/>
              <a:t>Kamil Ševeček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cs-CZ"/>
              <a:t>Pojďme si zkusit první programovací krůčky!</a:t>
            </a:r>
          </a:p>
          <a:p>
            <a:endParaRPr lang="cs-CZ"/>
          </a:p>
          <a:p>
            <a:pPr marL="95250" indent="0">
              <a:buNone/>
            </a:pPr>
            <a:r>
              <a:rPr lang="cs-CZ"/>
              <a:t>Otevřete si soubor </a:t>
            </a:r>
            <a:r>
              <a:rPr lang="cs-CZ">
                <a:solidFill>
                  <a:schemeClr val="accent1"/>
                </a:solidFill>
              </a:rPr>
              <a:t>Priklady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cs-CZ">
                <a:solidFill>
                  <a:schemeClr val="accent1"/>
                </a:solidFill>
              </a:rPr>
              <a:t>na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cs-CZ">
                <a:solidFill>
                  <a:schemeClr val="accent1"/>
                </a:solidFill>
              </a:rPr>
              <a:t>promenne-Java.pdf</a:t>
            </a:r>
          </a:p>
          <a:p>
            <a:pPr marL="95250" indent="0">
              <a:buNone/>
            </a:pPr>
            <a:r>
              <a:rPr lang="en-US" err="1"/>
              <a:t>Pusťte</a:t>
            </a:r>
            <a:r>
              <a:rPr lang="cs-CZ"/>
              <a:t> se do </a:t>
            </a:r>
            <a:r>
              <a:rPr lang="cs-CZ">
                <a:solidFill>
                  <a:schemeClr val="accent1"/>
                </a:solidFill>
              </a:rPr>
              <a:t>příkladů 1</a:t>
            </a:r>
            <a:r>
              <a:rPr lang="cs-CZ"/>
              <a:t> až </a:t>
            </a:r>
            <a:r>
              <a:rPr lang="en-US">
                <a:solidFill>
                  <a:schemeClr val="accent1"/>
                </a:solidFill>
              </a:rPr>
              <a:t>5</a:t>
            </a:r>
            <a:endParaRPr lang="cs-CZ">
              <a:solidFill>
                <a:schemeClr val="accent1"/>
              </a:solidFill>
            </a:endParaRPr>
          </a:p>
          <a:p>
            <a:endParaRPr lang="cs-CZ"/>
          </a:p>
          <a:p>
            <a:pPr marL="95250" indent="0">
              <a:buNone/>
            </a:pPr>
            <a:r>
              <a:rPr lang="cs-CZ">
                <a:solidFill>
                  <a:schemeClr val="accent1"/>
                </a:solidFill>
              </a:rPr>
              <a:t>Příklady </a:t>
            </a:r>
            <a:r>
              <a:rPr lang="en-US">
                <a:solidFill>
                  <a:schemeClr val="accent1"/>
                </a:solidFill>
              </a:rPr>
              <a:t>6</a:t>
            </a:r>
            <a:r>
              <a:rPr lang="cs-CZ">
                <a:solidFill>
                  <a:schemeClr val="accent1"/>
                </a:solidFill>
              </a:rPr>
              <a:t> (BONUS)</a:t>
            </a:r>
            <a:r>
              <a:rPr lang="cs-CZ"/>
              <a:t> a</a:t>
            </a:r>
            <a:r>
              <a:rPr lang="en-US"/>
              <a:t>ž</a:t>
            </a:r>
            <a:r>
              <a:rPr lang="cs-CZ"/>
              <a:t> </a:t>
            </a:r>
            <a:r>
              <a:rPr lang="cs-CZ">
                <a:solidFill>
                  <a:schemeClr val="accent1"/>
                </a:solidFill>
              </a:rPr>
              <a:t>8 (BONUS)</a:t>
            </a:r>
            <a:r>
              <a:rPr lang="cs-CZ"/>
              <a:t> udělejte</a:t>
            </a:r>
            <a:r>
              <a:rPr lang="en-US"/>
              <a:t>,</a:t>
            </a:r>
            <a:br>
              <a:rPr lang="en-US"/>
            </a:br>
            <a:r>
              <a:rPr lang="cs-CZ"/>
              <a:t>pokud budete rychlejší než ostatní nebo v klidu doma ;-)</a:t>
            </a:r>
          </a:p>
          <a:p>
            <a:endParaRPr lang="cs-C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Samostatná práce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198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Cyklus</a:t>
            </a:r>
            <a:r>
              <a:rPr lang="en-US"/>
              <a:t> while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107504" y="1599642"/>
            <a:ext cx="4392488" cy="226825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r>
              <a:rPr lang="cs-CZ" sz="3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cs-CZ" sz="32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podminka</a:t>
            </a:r>
            <a:r>
              <a:rPr lang="cs-CZ" sz="3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3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3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3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32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32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E2E003-13E3-4531-B9C5-15D494D5A9D4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5915768" y="1670652"/>
            <a:ext cx="135" cy="4092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63A72D-E123-4191-B52E-BD354B7FE8C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989790" y="3173047"/>
            <a:ext cx="9237" cy="64084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2B7514-1866-4DFC-B7E9-3EA4654FAC53}"/>
              </a:ext>
            </a:extLst>
          </p:cNvPr>
          <p:cNvCxnSpPr>
            <a:cxnSpLocks/>
          </p:cNvCxnSpPr>
          <p:nvPr/>
        </p:nvCxnSpPr>
        <p:spPr>
          <a:xfrm flipH="1">
            <a:off x="7780970" y="2686993"/>
            <a:ext cx="9236" cy="233024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A8D02C-144D-469A-8F6B-1848A82B0DD3}"/>
              </a:ext>
            </a:extLst>
          </p:cNvPr>
          <p:cNvCxnSpPr>
            <a:cxnSpLocks/>
          </p:cNvCxnSpPr>
          <p:nvPr/>
        </p:nvCxnSpPr>
        <p:spPr>
          <a:xfrm flipH="1">
            <a:off x="5911576" y="1835543"/>
            <a:ext cx="2980904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D6036-5B1C-4EEE-9900-D27B8BF27CD3}"/>
              </a:ext>
            </a:extLst>
          </p:cNvPr>
          <p:cNvCxnSpPr>
            <a:cxnSpLocks/>
          </p:cNvCxnSpPr>
          <p:nvPr/>
        </p:nvCxnSpPr>
        <p:spPr>
          <a:xfrm flipH="1">
            <a:off x="6553023" y="2686994"/>
            <a:ext cx="1227949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B5E10E-2D4C-4D22-812C-2566D8803BCE}"/>
              </a:ext>
            </a:extLst>
          </p:cNvPr>
          <p:cNvCxnSpPr>
            <a:cxnSpLocks/>
          </p:cNvCxnSpPr>
          <p:nvPr/>
        </p:nvCxnSpPr>
        <p:spPr>
          <a:xfrm flipH="1">
            <a:off x="7772959" y="3929132"/>
            <a:ext cx="1109991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59BA2-BFF5-4F55-BC6A-86DC50AD0E22}"/>
              </a:ext>
            </a:extLst>
          </p:cNvPr>
          <p:cNvCxnSpPr>
            <a:cxnSpLocks/>
          </p:cNvCxnSpPr>
          <p:nvPr/>
        </p:nvCxnSpPr>
        <p:spPr>
          <a:xfrm flipV="1">
            <a:off x="7772957" y="3659103"/>
            <a:ext cx="0" cy="270029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14A30-F919-4451-8AF6-73F664558190}"/>
              </a:ext>
            </a:extLst>
          </p:cNvPr>
          <p:cNvCxnSpPr>
            <a:cxnSpLocks/>
          </p:cNvCxnSpPr>
          <p:nvPr/>
        </p:nvCxnSpPr>
        <p:spPr>
          <a:xfrm flipV="1">
            <a:off x="8882949" y="1841997"/>
            <a:ext cx="0" cy="2087135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D7D29E6-A90A-4CFE-94CD-74610821450A}"/>
              </a:ext>
            </a:extLst>
          </p:cNvPr>
          <p:cNvSpPr/>
          <p:nvPr/>
        </p:nvSpPr>
        <p:spPr>
          <a:xfrm>
            <a:off x="5361906" y="876837"/>
            <a:ext cx="1107993" cy="793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48E0A-A9DF-4A94-8188-F12E3AEE2AC4}"/>
              </a:ext>
            </a:extLst>
          </p:cNvPr>
          <p:cNvSpPr/>
          <p:nvPr/>
        </p:nvSpPr>
        <p:spPr>
          <a:xfrm rot="2560936">
            <a:off x="5506645" y="2257931"/>
            <a:ext cx="903481" cy="875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8F9D6-5F94-4457-8CD6-5E865C20066D}"/>
              </a:ext>
            </a:extLst>
          </p:cNvPr>
          <p:cNvSpPr txBox="1"/>
          <p:nvPr/>
        </p:nvSpPr>
        <p:spPr>
          <a:xfrm>
            <a:off x="5120944" y="2467971"/>
            <a:ext cx="1671038" cy="452046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  <a:t>Podmínka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71FA17-30A2-49F3-AEA6-23E59BDDA095}"/>
              </a:ext>
            </a:extLst>
          </p:cNvPr>
          <p:cNvSpPr/>
          <p:nvPr/>
        </p:nvSpPr>
        <p:spPr>
          <a:xfrm>
            <a:off x="5445029" y="3813888"/>
            <a:ext cx="1107994" cy="810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Konec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EE231-2B00-45CF-8FAC-2EDB65A8B6CD}"/>
              </a:ext>
            </a:extLst>
          </p:cNvPr>
          <p:cNvSpPr/>
          <p:nvPr/>
        </p:nvSpPr>
        <p:spPr>
          <a:xfrm>
            <a:off x="7277465" y="2920017"/>
            <a:ext cx="1008111" cy="739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Příkaz</a:t>
            </a:r>
          </a:p>
          <a:p>
            <a:pPr algn="ctr"/>
            <a:r>
              <a:rPr lang="en-US"/>
              <a:t>Příkaz</a:t>
            </a:r>
          </a:p>
          <a:p>
            <a:pPr algn="ctr"/>
            <a:r>
              <a:rPr lang="en-US"/>
              <a:t>Příkaz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85F9E-ADF2-4BA8-9372-188089C2EF03}"/>
              </a:ext>
            </a:extLst>
          </p:cNvPr>
          <p:cNvSpPr txBox="1"/>
          <p:nvPr/>
        </p:nvSpPr>
        <p:spPr>
          <a:xfrm>
            <a:off x="6645377" y="2288955"/>
            <a:ext cx="1961909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Prováděj cyklus (true)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5D0CE-A24E-474B-A78D-BD753EE35217}"/>
              </a:ext>
            </a:extLst>
          </p:cNvPr>
          <p:cNvSpPr txBox="1"/>
          <p:nvPr/>
        </p:nvSpPr>
        <p:spPr>
          <a:xfrm>
            <a:off x="4875475" y="3285672"/>
            <a:ext cx="1833525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Dokončeno (false)</a:t>
            </a:r>
          </a:p>
        </p:txBody>
      </p:sp>
    </p:spTree>
    <p:extLst>
      <p:ext uri="{BB962C8B-B14F-4D97-AF65-F5344CB8AC3E}">
        <p14:creationId xmlns:p14="http://schemas.microsoft.com/office/powerpoint/2010/main" val="384578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Cyklus</a:t>
            </a:r>
            <a:r>
              <a:rPr lang="en-US"/>
              <a:t> while (</a:t>
            </a:r>
            <a:r>
              <a:rPr lang="en-US" err="1"/>
              <a:t>příklad</a:t>
            </a:r>
            <a:r>
              <a:rPr lang="en-US"/>
              <a:t>)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146852" y="1167594"/>
            <a:ext cx="8850296" cy="275430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r>
              <a:rPr lang="en-US" sz="2800" i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opij se :-)</a:t>
            </a:r>
          </a:p>
          <a:p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alkohol = 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8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alkohol &lt; 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</a:t>
            </a:r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8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dejSiSklenkuVina(</a:t>
            </a:r>
            <a:r>
              <a:rPr lang="cs-CZ" sz="28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alkohol = zmerAlkohol();</a:t>
            </a:r>
            <a:endParaRPr lang="cs-CZ" sz="2800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730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Cyklus</a:t>
            </a:r>
            <a:r>
              <a:rPr lang="en-US"/>
              <a:t> for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44276" y="1620081"/>
            <a:ext cx="5074009" cy="206733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cs-CZ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i=0; i&lt;</a:t>
            </a:r>
            <a:r>
              <a:rPr lang="en-US" sz="1800" b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POČET_OPAKOVÁNÍ</a:t>
            </a:r>
            <a:r>
              <a:rPr lang="en-US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i++</a:t>
            </a:r>
            <a:r>
              <a:rPr lang="cs-CZ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18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800" b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E2E003-13E3-4531-B9C5-15D494D5A9D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973056" y="1313338"/>
            <a:ext cx="0" cy="30297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63A72D-E123-4191-B52E-BD354B7FE8C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012219" y="3571817"/>
            <a:ext cx="9237" cy="64084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2B7514-1866-4DFC-B7E9-3EA4654FAC53}"/>
              </a:ext>
            </a:extLst>
          </p:cNvPr>
          <p:cNvCxnSpPr>
            <a:cxnSpLocks/>
          </p:cNvCxnSpPr>
          <p:nvPr/>
        </p:nvCxnSpPr>
        <p:spPr>
          <a:xfrm>
            <a:off x="7840069" y="3083850"/>
            <a:ext cx="1" cy="216024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A8D02C-144D-469A-8F6B-1848A82B0DD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5972922" y="2238031"/>
            <a:ext cx="1363681" cy="96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D6036-5B1C-4EEE-9900-D27B8BF27CD3}"/>
              </a:ext>
            </a:extLst>
          </p:cNvPr>
          <p:cNvCxnSpPr>
            <a:cxnSpLocks/>
          </p:cNvCxnSpPr>
          <p:nvPr/>
        </p:nvCxnSpPr>
        <p:spPr>
          <a:xfrm flipH="1">
            <a:off x="6610177" y="3083851"/>
            <a:ext cx="1230481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B5E10E-2D4C-4D22-812C-2566D8803BCE}"/>
              </a:ext>
            </a:extLst>
          </p:cNvPr>
          <p:cNvCxnSpPr>
            <a:cxnSpLocks/>
          </p:cNvCxnSpPr>
          <p:nvPr/>
        </p:nvCxnSpPr>
        <p:spPr>
          <a:xfrm flipH="1">
            <a:off x="7830113" y="4255018"/>
            <a:ext cx="1109991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E59BA2-BFF5-4F55-BC6A-86DC50AD0E22}"/>
              </a:ext>
            </a:extLst>
          </p:cNvPr>
          <p:cNvCxnSpPr>
            <a:cxnSpLocks/>
          </p:cNvCxnSpPr>
          <p:nvPr/>
        </p:nvCxnSpPr>
        <p:spPr>
          <a:xfrm flipV="1">
            <a:off x="7830111" y="3975907"/>
            <a:ext cx="0" cy="270029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14A30-F919-4451-8AF6-73F664558190}"/>
              </a:ext>
            </a:extLst>
          </p:cNvPr>
          <p:cNvCxnSpPr>
            <a:cxnSpLocks/>
          </p:cNvCxnSpPr>
          <p:nvPr/>
        </p:nvCxnSpPr>
        <p:spPr>
          <a:xfrm flipV="1">
            <a:off x="8940103" y="2247715"/>
            <a:ext cx="0" cy="1998221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D7D29E6-A90A-4CFE-94CD-74610821450A}"/>
              </a:ext>
            </a:extLst>
          </p:cNvPr>
          <p:cNvSpPr/>
          <p:nvPr/>
        </p:nvSpPr>
        <p:spPr>
          <a:xfrm>
            <a:off x="5419060" y="519522"/>
            <a:ext cx="1107993" cy="793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48E0A-A9DF-4A94-8188-F12E3AEE2AC4}"/>
              </a:ext>
            </a:extLst>
          </p:cNvPr>
          <p:cNvSpPr/>
          <p:nvPr/>
        </p:nvSpPr>
        <p:spPr>
          <a:xfrm rot="2560936">
            <a:off x="5550642" y="2609732"/>
            <a:ext cx="906543" cy="948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8F9D6-5F94-4457-8CD6-5E865C20066D}"/>
              </a:ext>
            </a:extLst>
          </p:cNvPr>
          <p:cNvSpPr txBox="1"/>
          <p:nvPr/>
        </p:nvSpPr>
        <p:spPr>
          <a:xfrm>
            <a:off x="5178098" y="2869435"/>
            <a:ext cx="1611226" cy="452046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  <a:t>i &lt; POČET</a:t>
            </a:r>
            <a:b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</a:br>
            <a: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  <a:t>OPAKOVÁNÍ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71FA17-30A2-49F3-AEA6-23E59BDDA095}"/>
              </a:ext>
            </a:extLst>
          </p:cNvPr>
          <p:cNvSpPr/>
          <p:nvPr/>
        </p:nvSpPr>
        <p:spPr>
          <a:xfrm>
            <a:off x="5467458" y="4212658"/>
            <a:ext cx="1107994" cy="810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Konec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EE231-2B00-45CF-8FAC-2EDB65A8B6CD}"/>
              </a:ext>
            </a:extLst>
          </p:cNvPr>
          <p:cNvSpPr/>
          <p:nvPr/>
        </p:nvSpPr>
        <p:spPr>
          <a:xfrm>
            <a:off x="7326056" y="3299875"/>
            <a:ext cx="1008111" cy="72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Příkaz</a:t>
            </a:r>
            <a:endParaRPr lang="en-US"/>
          </a:p>
          <a:p>
            <a:pPr algn="ctr"/>
            <a:r>
              <a:rPr lang="en-US" err="1"/>
              <a:t>Příkaz</a:t>
            </a:r>
            <a:endParaRPr lang="en-US"/>
          </a:p>
          <a:p>
            <a:pPr algn="ctr"/>
            <a:r>
              <a:rPr lang="en-US" err="1"/>
              <a:t>Příkaz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85F9E-ADF2-4BA8-9372-188089C2EF03}"/>
              </a:ext>
            </a:extLst>
          </p:cNvPr>
          <p:cNvSpPr txBox="1"/>
          <p:nvPr/>
        </p:nvSpPr>
        <p:spPr>
          <a:xfrm>
            <a:off x="6789324" y="2808400"/>
            <a:ext cx="1671038" cy="248400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 fontScale="85000" lnSpcReduction="20000"/>
          </a:bodyPr>
          <a:lstStyle/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Prováděj cyklus (true)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5D0CE-A24E-474B-A78D-BD753EE35217}"/>
              </a:ext>
            </a:extLst>
          </p:cNvPr>
          <p:cNvSpPr txBox="1"/>
          <p:nvPr/>
        </p:nvSpPr>
        <p:spPr>
          <a:xfrm>
            <a:off x="5002202" y="3684442"/>
            <a:ext cx="1833525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Dokončeno (false)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C4D08-8447-4666-9847-1861B9EFB4CB}"/>
              </a:ext>
            </a:extLst>
          </p:cNvPr>
          <p:cNvSpPr/>
          <p:nvPr/>
        </p:nvSpPr>
        <p:spPr>
          <a:xfrm>
            <a:off x="7336603" y="2031690"/>
            <a:ext cx="100811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i++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DC6BB7-7830-4640-8FAA-77C42822FCAF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344713" y="2238031"/>
            <a:ext cx="595390" cy="9683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9321243-11AF-4CFC-B5B1-4AFA5F4B9230}"/>
              </a:ext>
            </a:extLst>
          </p:cNvPr>
          <p:cNvSpPr/>
          <p:nvPr/>
        </p:nvSpPr>
        <p:spPr>
          <a:xfrm>
            <a:off x="5499858" y="1624503"/>
            <a:ext cx="100811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i=0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980318-9F3B-4558-B0AB-5A5D82DD50E9}"/>
              </a:ext>
            </a:extLst>
          </p:cNvPr>
          <p:cNvCxnSpPr>
            <a:cxnSpLocks/>
          </p:cNvCxnSpPr>
          <p:nvPr/>
        </p:nvCxnSpPr>
        <p:spPr>
          <a:xfrm>
            <a:off x="5972921" y="2056551"/>
            <a:ext cx="0" cy="42208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9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Cyklus</a:t>
            </a:r>
            <a:r>
              <a:rPr lang="en-US"/>
              <a:t> for (příklad)</a:t>
            </a:r>
            <a:endParaRPr lang="cs-CZ"/>
          </a:p>
        </p:txBody>
      </p:sp>
      <p:sp>
        <p:nvSpPr>
          <p:cNvPr id="5" name="TextBox 4"/>
          <p:cNvSpPr txBox="1"/>
          <p:nvPr/>
        </p:nvSpPr>
        <p:spPr>
          <a:xfrm>
            <a:off x="146852" y="1815666"/>
            <a:ext cx="8850296" cy="151216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i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Vypij 10 piv</a:t>
            </a:r>
          </a:p>
          <a:p>
            <a:pPr>
              <a:lnSpc>
                <a:spcPct val="120000"/>
              </a:lnSpc>
            </a:pPr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i=0; i&lt;</a:t>
            </a:r>
            <a:r>
              <a:rPr lang="en-US" sz="28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i++</a:t>
            </a:r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28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dejSiPivo(</a:t>
            </a:r>
            <a:r>
              <a:rPr lang="cs-CZ" sz="28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cs-CZ" sz="28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200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Podmíněný</a:t>
            </a:r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příkaz</a:t>
            </a:r>
            <a:r>
              <a:rPr lang="en-US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if</a:t>
            </a:r>
            <a:endParaRPr lang="cs-CZ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26A4772-BA83-49EF-89E9-91BAF1A83832}"/>
              </a:ext>
            </a:extLst>
          </p:cNvPr>
          <p:cNvCxnSpPr>
            <a:cxnSpLocks/>
            <a:stCxn id="88" idx="4"/>
          </p:cNvCxnSpPr>
          <p:nvPr/>
        </p:nvCxnSpPr>
        <p:spPr>
          <a:xfrm flipH="1">
            <a:off x="6188360" y="1562640"/>
            <a:ext cx="135" cy="4092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713F09-8897-45E3-8FEC-60439BB85480}"/>
              </a:ext>
            </a:extLst>
          </p:cNvPr>
          <p:cNvCxnSpPr>
            <a:cxnSpLocks/>
          </p:cNvCxnSpPr>
          <p:nvPr/>
        </p:nvCxnSpPr>
        <p:spPr>
          <a:xfrm>
            <a:off x="8054110" y="2578982"/>
            <a:ext cx="0" cy="316805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CAC0149-C094-4ED5-A73D-6050947D6955}"/>
              </a:ext>
            </a:extLst>
          </p:cNvPr>
          <p:cNvCxnSpPr>
            <a:cxnSpLocks/>
          </p:cNvCxnSpPr>
          <p:nvPr/>
        </p:nvCxnSpPr>
        <p:spPr>
          <a:xfrm flipH="1">
            <a:off x="6742491" y="2578982"/>
            <a:ext cx="1301018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018EBE5E-7DC4-488C-98E8-AA9167281902}"/>
              </a:ext>
            </a:extLst>
          </p:cNvPr>
          <p:cNvSpPr/>
          <p:nvPr/>
        </p:nvSpPr>
        <p:spPr>
          <a:xfrm>
            <a:off x="5634498" y="768825"/>
            <a:ext cx="1107993" cy="793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66ABEF8-49CF-4CE6-BAA8-2507783D3AA0}"/>
              </a:ext>
            </a:extLst>
          </p:cNvPr>
          <p:cNvSpPr/>
          <p:nvPr/>
        </p:nvSpPr>
        <p:spPr>
          <a:xfrm rot="2560936">
            <a:off x="5801456" y="2126273"/>
            <a:ext cx="855192" cy="882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C9B5E26-E378-4818-9A5C-67F50BC30ED0}"/>
              </a:ext>
            </a:extLst>
          </p:cNvPr>
          <p:cNvSpPr txBox="1"/>
          <p:nvPr/>
        </p:nvSpPr>
        <p:spPr>
          <a:xfrm>
            <a:off x="5393534" y="2359959"/>
            <a:ext cx="1671038" cy="452046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  <a:t>Podmínka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A1018D-C6A2-468D-8F2E-C7481E3B57F7}"/>
              </a:ext>
            </a:extLst>
          </p:cNvPr>
          <p:cNvSpPr txBox="1"/>
          <p:nvPr/>
        </p:nvSpPr>
        <p:spPr>
          <a:xfrm>
            <a:off x="7148847" y="2180944"/>
            <a:ext cx="1556544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Splněno (true)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69BDD07-2770-4C75-97B5-35B2089526A1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6248466" y="2895787"/>
            <a:ext cx="0" cy="13270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DF3D048-0BA6-467E-A70C-4DFDA64F317C}"/>
              </a:ext>
            </a:extLst>
          </p:cNvPr>
          <p:cNvSpPr/>
          <p:nvPr/>
        </p:nvSpPr>
        <p:spPr>
          <a:xfrm>
            <a:off x="5694469" y="4222818"/>
            <a:ext cx="1107994" cy="810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Konec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1FC6984-FA3B-42C2-BEDA-DAF07EB1C070}"/>
              </a:ext>
            </a:extLst>
          </p:cNvPr>
          <p:cNvSpPr txBox="1"/>
          <p:nvPr/>
        </p:nvSpPr>
        <p:spPr>
          <a:xfrm>
            <a:off x="5286967" y="3180545"/>
            <a:ext cx="1833525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err="1">
                <a:solidFill>
                  <a:schemeClr val="tx1"/>
                </a:solidFill>
                <a:cs typeface="Consolas" panose="020B0609020204030204" pitchFamily="49" charset="0"/>
              </a:rPr>
              <a:t>Nesplněno</a:t>
            </a:r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 (false)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E18AAF3-D788-4333-9DDD-0798C9DC74AC}"/>
              </a:ext>
            </a:extLst>
          </p:cNvPr>
          <p:cNvCxnSpPr>
            <a:cxnSpLocks/>
          </p:cNvCxnSpPr>
          <p:nvPr/>
        </p:nvCxnSpPr>
        <p:spPr>
          <a:xfrm flipH="1">
            <a:off x="6271616" y="3851210"/>
            <a:ext cx="1773520" cy="0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6E2BCA6-9828-4819-A3FD-30E37D97E51A}"/>
              </a:ext>
            </a:extLst>
          </p:cNvPr>
          <p:cNvCxnSpPr>
            <a:cxnSpLocks/>
          </p:cNvCxnSpPr>
          <p:nvPr/>
        </p:nvCxnSpPr>
        <p:spPr>
          <a:xfrm flipV="1">
            <a:off x="8043508" y="3588411"/>
            <a:ext cx="0" cy="262799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08395" y="1966924"/>
            <a:ext cx="4392488" cy="167418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cs-CZ" sz="24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podminka</a:t>
            </a:r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CBCBB8-2AA2-425C-9A8F-A391F90DFA5C}"/>
              </a:ext>
            </a:extLst>
          </p:cNvPr>
          <p:cNvSpPr/>
          <p:nvPr/>
        </p:nvSpPr>
        <p:spPr>
          <a:xfrm>
            <a:off x="7535589" y="2895845"/>
            <a:ext cx="1008111" cy="72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Příkaz</a:t>
            </a:r>
            <a:endParaRPr lang="en-US"/>
          </a:p>
          <a:p>
            <a:pPr algn="ctr"/>
            <a:r>
              <a:rPr lang="en-US" err="1"/>
              <a:t>Příkaz</a:t>
            </a:r>
            <a:endParaRPr lang="en-US"/>
          </a:p>
          <a:p>
            <a:pPr algn="ctr"/>
            <a:r>
              <a:rPr lang="en-US" err="1"/>
              <a:t>Příkaz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2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Podmíněný</a:t>
            </a:r>
            <a:r>
              <a:rPr lang="en-US"/>
              <a:t> </a:t>
            </a:r>
            <a:r>
              <a:rPr lang="en-US" err="1"/>
              <a:t>příkaz</a:t>
            </a:r>
            <a:r>
              <a:rPr lang="en-US"/>
              <a:t> if (</a:t>
            </a:r>
            <a:r>
              <a:rPr lang="en-US" err="1"/>
              <a:t>příklad</a:t>
            </a:r>
            <a:r>
              <a:rPr lang="en-US"/>
              <a:t>)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107504" y="1923678"/>
            <a:ext cx="8928992" cy="167418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vek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console.nextInt()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vek</a:t>
            </a:r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 vás Virgin Colada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149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Podmíněný</a:t>
            </a:r>
            <a:r>
              <a:rPr lang="en-US"/>
              <a:t> </a:t>
            </a:r>
            <a:r>
              <a:rPr lang="en-US" err="1"/>
              <a:t>příkaz</a:t>
            </a:r>
            <a:r>
              <a:rPr lang="en-US"/>
              <a:t> if-else</a:t>
            </a:r>
            <a:endParaRPr lang="cs-CZ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6A4772-BA83-49EF-89E9-91BAF1A83832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6952356" y="1307751"/>
            <a:ext cx="135" cy="40921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713F09-8897-45E3-8FEC-60439BB8548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389267" y="2524976"/>
            <a:ext cx="3" cy="316803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AC0149-C094-4ED5-A73D-6050947D6955}"/>
              </a:ext>
            </a:extLst>
          </p:cNvPr>
          <p:cNvCxnSpPr>
            <a:cxnSpLocks/>
          </p:cNvCxnSpPr>
          <p:nvPr/>
        </p:nvCxnSpPr>
        <p:spPr>
          <a:xfrm flipH="1">
            <a:off x="7767939" y="2524976"/>
            <a:ext cx="612354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18EBE5E-7DC4-488C-98E8-AA9167281902}"/>
              </a:ext>
            </a:extLst>
          </p:cNvPr>
          <p:cNvSpPr/>
          <p:nvPr/>
        </p:nvSpPr>
        <p:spPr>
          <a:xfrm>
            <a:off x="6398494" y="513936"/>
            <a:ext cx="1107993" cy="793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ABEF8-49CF-4CE6-BAA8-2507783D3AA0}"/>
              </a:ext>
            </a:extLst>
          </p:cNvPr>
          <p:cNvSpPr/>
          <p:nvPr/>
        </p:nvSpPr>
        <p:spPr>
          <a:xfrm rot="2560936">
            <a:off x="6409304" y="1954259"/>
            <a:ext cx="1187762" cy="115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9B5E26-E378-4818-9A5C-67F50BC30ED0}"/>
              </a:ext>
            </a:extLst>
          </p:cNvPr>
          <p:cNvSpPr txBox="1"/>
          <p:nvPr/>
        </p:nvSpPr>
        <p:spPr>
          <a:xfrm>
            <a:off x="6157530" y="2305953"/>
            <a:ext cx="1671038" cy="452046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onsolas" panose="020B0609020204030204" pitchFamily="49" charset="0"/>
              </a:rPr>
              <a:t>Podmínka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1018D-C6A2-468D-8F2E-C7481E3B57F7}"/>
              </a:ext>
            </a:extLst>
          </p:cNvPr>
          <p:cNvSpPr txBox="1"/>
          <p:nvPr/>
        </p:nvSpPr>
        <p:spPr>
          <a:xfrm>
            <a:off x="7820702" y="2036156"/>
            <a:ext cx="1209105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r>
              <a:rPr lang="en-US" err="1">
                <a:solidFill>
                  <a:schemeClr val="tx1"/>
                </a:solidFill>
                <a:cs typeface="Consolas" panose="020B0609020204030204" pitchFamily="49" charset="0"/>
              </a:rPr>
              <a:t>Nesplněno</a:t>
            </a:r>
            <a:endParaRPr lang="en-US">
              <a:solidFill>
                <a:schemeClr val="tx1"/>
              </a:solidFill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(false)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68D035-D9C9-4F98-853D-24FF9D9646D0}"/>
              </a:ext>
            </a:extLst>
          </p:cNvPr>
          <p:cNvSpPr txBox="1"/>
          <p:nvPr/>
        </p:nvSpPr>
        <p:spPr>
          <a:xfrm>
            <a:off x="4788037" y="2043104"/>
            <a:ext cx="1316601" cy="452045"/>
          </a:xfrm>
          <a:prstGeom prst="rect">
            <a:avLst/>
          </a:prstGeom>
          <a:noFill/>
          <a:ln w="28575">
            <a:noFill/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pPr algn="r"/>
            <a:r>
              <a:rPr lang="en-US" err="1">
                <a:solidFill>
                  <a:schemeClr val="tx1"/>
                </a:solidFill>
                <a:cs typeface="Consolas" panose="020B0609020204030204" pitchFamily="49" charset="0"/>
              </a:rPr>
              <a:t>Splněno</a:t>
            </a:r>
            <a:endParaRPr lang="en-US">
              <a:solidFill>
                <a:schemeClr val="tx1"/>
              </a:solidFill>
              <a:cs typeface="Consolas" panose="020B0609020204030204" pitchFamily="49" charset="0"/>
            </a:endParaRPr>
          </a:p>
          <a:p>
            <a:pPr algn="r"/>
            <a:r>
              <a:rPr lang="en-US">
                <a:solidFill>
                  <a:schemeClr val="tx1"/>
                </a:solidFill>
                <a:cs typeface="Consolas" panose="020B0609020204030204" pitchFamily="49" charset="0"/>
              </a:rPr>
              <a:t>(true)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804B78-8292-4110-AC34-8F0B6E6BC720}"/>
              </a:ext>
            </a:extLst>
          </p:cNvPr>
          <p:cNvCxnSpPr>
            <a:cxnSpLocks/>
          </p:cNvCxnSpPr>
          <p:nvPr/>
        </p:nvCxnSpPr>
        <p:spPr>
          <a:xfrm>
            <a:off x="5679912" y="2571750"/>
            <a:ext cx="0" cy="270030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161B73-CE31-4CC6-9447-20DFB50C73A4}"/>
              </a:ext>
            </a:extLst>
          </p:cNvPr>
          <p:cNvCxnSpPr>
            <a:cxnSpLocks/>
          </p:cNvCxnSpPr>
          <p:nvPr/>
        </p:nvCxnSpPr>
        <p:spPr>
          <a:xfrm flipH="1">
            <a:off x="5679915" y="2557048"/>
            <a:ext cx="544195" cy="0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9BDD07-2770-4C75-97B5-35B2089526A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035612" y="3554128"/>
            <a:ext cx="0" cy="47578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DF3D048-0BA6-467E-A70C-4DFDA64F317C}"/>
              </a:ext>
            </a:extLst>
          </p:cNvPr>
          <p:cNvSpPr/>
          <p:nvPr/>
        </p:nvSpPr>
        <p:spPr>
          <a:xfrm>
            <a:off x="6481615" y="4029912"/>
            <a:ext cx="1107994" cy="810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Konec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18AAF3-D788-4333-9DDD-0798C9DC74AC}"/>
              </a:ext>
            </a:extLst>
          </p:cNvPr>
          <p:cNvCxnSpPr>
            <a:cxnSpLocks/>
          </p:cNvCxnSpPr>
          <p:nvPr/>
        </p:nvCxnSpPr>
        <p:spPr>
          <a:xfrm flipH="1">
            <a:off x="7015292" y="3554129"/>
            <a:ext cx="1353654" cy="0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E2BCA6-9828-4819-A3FD-30E37D97E51A}"/>
              </a:ext>
            </a:extLst>
          </p:cNvPr>
          <p:cNvCxnSpPr>
            <a:cxnSpLocks/>
          </p:cNvCxnSpPr>
          <p:nvPr/>
        </p:nvCxnSpPr>
        <p:spPr>
          <a:xfrm flipV="1">
            <a:off x="8380293" y="3273829"/>
            <a:ext cx="0" cy="262799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47C2CF6-0C79-4ABA-A6AE-A58537197D4F}"/>
              </a:ext>
            </a:extLst>
          </p:cNvPr>
          <p:cNvSpPr/>
          <p:nvPr/>
        </p:nvSpPr>
        <p:spPr>
          <a:xfrm>
            <a:off x="7885214" y="2841779"/>
            <a:ext cx="1008111" cy="519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Jinak</a:t>
            </a:r>
            <a:r>
              <a:rPr lang="en-US"/>
              <a:t> </a:t>
            </a:r>
            <a:r>
              <a:rPr lang="en-US" err="1"/>
              <a:t>příkaz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EC07F0-1659-4A35-B67D-EF5365DDF608}"/>
              </a:ext>
            </a:extLst>
          </p:cNvPr>
          <p:cNvCxnSpPr>
            <a:cxnSpLocks/>
          </p:cNvCxnSpPr>
          <p:nvPr/>
        </p:nvCxnSpPr>
        <p:spPr>
          <a:xfrm flipV="1">
            <a:off x="5679912" y="3283859"/>
            <a:ext cx="0" cy="262799"/>
          </a:xfrm>
          <a:prstGeom prst="line">
            <a:avLst/>
          </a:prstGeom>
          <a:ln w="444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C49801-ABAD-401F-B286-C483E23B8431}"/>
              </a:ext>
            </a:extLst>
          </p:cNvPr>
          <p:cNvCxnSpPr>
            <a:cxnSpLocks/>
          </p:cNvCxnSpPr>
          <p:nvPr/>
        </p:nvCxnSpPr>
        <p:spPr>
          <a:xfrm>
            <a:off x="5679912" y="3553854"/>
            <a:ext cx="1355700" cy="4609"/>
          </a:xfrm>
          <a:prstGeom prst="straightConnector1">
            <a:avLst/>
          </a:prstGeom>
          <a:ln w="4445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192" y="1815667"/>
            <a:ext cx="4392488" cy="204042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fontScale="92500" lnSpcReduction="10000"/>
          </a:bodyPr>
          <a:lstStyle/>
          <a:p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cs-CZ" sz="24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podminka</a:t>
            </a:r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prikaz();</a:t>
            </a:r>
          </a:p>
          <a:p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cs-CZ" sz="24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jinakPrikaz();</a:t>
            </a:r>
          </a:p>
          <a:p>
            <a:r>
              <a:rPr lang="cs-CZ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B4C3C-23B6-442E-9BC8-066B537C9698}"/>
              </a:ext>
            </a:extLst>
          </p:cNvPr>
          <p:cNvSpPr/>
          <p:nvPr/>
        </p:nvSpPr>
        <p:spPr>
          <a:xfrm>
            <a:off x="5163905" y="2844970"/>
            <a:ext cx="1008111" cy="497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Příkaz</a:t>
            </a:r>
            <a:endParaRPr lang="en-US"/>
          </a:p>
          <a:p>
            <a:pPr algn="ctr"/>
            <a:r>
              <a:rPr lang="en-US" err="1"/>
              <a:t>Příkaz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Podmíněný</a:t>
            </a:r>
            <a:r>
              <a:rPr lang="en-US"/>
              <a:t> </a:t>
            </a:r>
            <a:r>
              <a:rPr lang="en-US" err="1"/>
              <a:t>příkaz</a:t>
            </a:r>
            <a:r>
              <a:rPr lang="en-US"/>
              <a:t> if-else (</a:t>
            </a:r>
            <a:r>
              <a:rPr lang="en-US" err="1"/>
              <a:t>příklad</a:t>
            </a:r>
            <a:r>
              <a:rPr lang="en-US"/>
              <a:t>)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107504" y="1599642"/>
            <a:ext cx="8928992" cy="199822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 lnSpcReduction="10000"/>
          </a:bodyPr>
          <a:lstStyle/>
          <a:p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cislo = Math.random() 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6 + 1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(cislo </a:t>
            </a:r>
            <a:r>
              <a:rPr lang="en-US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cs-CZ" sz="2200" b="1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System.out.println(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Nasaďte si panáčka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System.out.println(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Posuňte se po hracím plánu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cs-CZ" sz="22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891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5250" indent="0">
              <a:buNone/>
            </a:pPr>
            <a:r>
              <a:rPr lang="cs-CZ">
                <a:hlinkClick r:id="rId2"/>
              </a:rPr>
              <a:t>www.code.org</a:t>
            </a:r>
            <a:br>
              <a:rPr lang="cs-CZ"/>
            </a:br>
            <a:r>
              <a:rPr lang="cs-CZ"/>
              <a:t>-&gt; Studenti</a:t>
            </a:r>
            <a:br>
              <a:rPr lang="cs-CZ"/>
            </a:br>
            <a:r>
              <a:rPr lang="cs-CZ"/>
              <a:t>-&gt; </a:t>
            </a:r>
            <a:r>
              <a:rPr lang="cs-CZ">
                <a:solidFill>
                  <a:schemeClr val="accent1"/>
                </a:solidFill>
              </a:rPr>
              <a:t>Klasické bludiště – Angry Birds</a:t>
            </a:r>
          </a:p>
          <a:p>
            <a:r>
              <a:rPr lang="cs-CZ"/>
              <a:t>Každý level naklikejte na webu</a:t>
            </a:r>
            <a:endParaRPr lang="cs-CZ">
              <a:solidFill>
                <a:schemeClr val="bg2">
                  <a:lumMod val="50000"/>
                </a:schemeClr>
              </a:solidFill>
            </a:endParaRPr>
          </a:p>
          <a:p>
            <a:endParaRPr lang="en-US"/>
          </a:p>
          <a:p>
            <a:pPr marL="95250" indent="0">
              <a:buNone/>
            </a:pPr>
            <a:r>
              <a:rPr lang="en-US" err="1"/>
              <a:t>Potom</a:t>
            </a:r>
            <a:r>
              <a:rPr lang="en-US"/>
              <a:t> </a:t>
            </a:r>
            <a:r>
              <a:rPr lang="cs-CZ"/>
              <a:t>otevřete projekt </a:t>
            </a:r>
            <a:r>
              <a:rPr lang="en-US">
                <a:solidFill>
                  <a:schemeClr val="accent1"/>
                </a:solidFill>
              </a:rPr>
              <a:t>40-A</a:t>
            </a:r>
            <a:r>
              <a:rPr lang="cs-CZ">
                <a:solidFill>
                  <a:schemeClr val="accent1"/>
                </a:solidFill>
              </a:rPr>
              <a:t>ngry</a:t>
            </a:r>
            <a:r>
              <a:rPr lang="en-US">
                <a:solidFill>
                  <a:schemeClr val="accent1"/>
                </a:solidFill>
              </a:rPr>
              <a:t> Maze-Lab</a:t>
            </a:r>
          </a:p>
          <a:p>
            <a:r>
              <a:rPr lang="en-US" err="1"/>
              <a:t>Každý</a:t>
            </a:r>
            <a:r>
              <a:rPr lang="en-US"/>
              <a:t> level </a:t>
            </a:r>
            <a:r>
              <a:rPr lang="en-US" err="1"/>
              <a:t>znovu</a:t>
            </a:r>
            <a:r>
              <a:rPr lang="en-US"/>
              <a:t> </a:t>
            </a:r>
            <a:r>
              <a:rPr lang="en-US" err="1"/>
              <a:t>naprogramujte</a:t>
            </a:r>
            <a:r>
              <a:rPr lang="en-US"/>
              <a:t>, </a:t>
            </a:r>
            <a:r>
              <a:rPr lang="en-US" err="1"/>
              <a:t>tentokrát</a:t>
            </a:r>
            <a:r>
              <a:rPr lang="en-US"/>
              <a:t> </a:t>
            </a:r>
            <a:r>
              <a:rPr lang="cs-CZ"/>
              <a:t>do projektu v programátorském editoru</a:t>
            </a:r>
            <a:endParaRPr lang="cs-CZ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Samostatná práce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422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Jak</a:t>
            </a:r>
            <a:r>
              <a:rPr lang="en-US"/>
              <a:t> se </a:t>
            </a:r>
            <a:r>
              <a:rPr lang="en-US" err="1"/>
              <a:t>naučit</a:t>
            </a:r>
            <a:r>
              <a:rPr lang="en-US"/>
              <a:t> </a:t>
            </a:r>
            <a:r>
              <a:rPr lang="en-US" err="1"/>
              <a:t>programovat</a:t>
            </a:r>
            <a:r>
              <a:rPr lang="en-US"/>
              <a:t> </a:t>
            </a:r>
            <a:r>
              <a:rPr lang="en-US" err="1"/>
              <a:t>za</a:t>
            </a:r>
            <a:r>
              <a:rPr lang="en-US"/>
              <a:t> den</a:t>
            </a:r>
            <a:endParaRPr lang="cs-CZ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DFD001-D2FA-4E9E-80D1-5A5BFF30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23" y="1156854"/>
            <a:ext cx="4595979" cy="3435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42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Program už je dneska skoro v každém spotřebiči</a:t>
            </a:r>
          </a:p>
          <a:p>
            <a:endParaRPr lang="cs-CZ"/>
          </a:p>
          <a:p>
            <a:r>
              <a:rPr lang="cs-CZ"/>
              <a:t>Oblasti programování otevřené běžným programátorům</a:t>
            </a:r>
          </a:p>
          <a:p>
            <a:pPr lvl="1"/>
            <a:r>
              <a:rPr lang="cs-CZ" noProof="1"/>
              <a:t>IoT </a:t>
            </a:r>
            <a:r>
              <a:rPr lang="cs-CZ"/>
              <a:t>(malá zařízení se senzory, Arduino, Raspberry Pi)</a:t>
            </a:r>
          </a:p>
          <a:p>
            <a:pPr lvl="1"/>
            <a:r>
              <a:rPr lang="cs-CZ"/>
              <a:t>Mobil</a:t>
            </a:r>
            <a:r>
              <a:rPr lang="en-US"/>
              <a:t>, </a:t>
            </a:r>
            <a:r>
              <a:rPr lang="cs-CZ"/>
              <a:t>tablet</a:t>
            </a:r>
          </a:p>
          <a:p>
            <a:pPr lvl="1"/>
            <a:r>
              <a:rPr lang="cs-CZ"/>
              <a:t>Počítač (notebook, desktop)</a:t>
            </a:r>
          </a:p>
          <a:p>
            <a:pPr lvl="1"/>
            <a:r>
              <a:rPr lang="cs-CZ"/>
              <a:t>Webový prohlížeč (HTML + CSS + JavaScript)</a:t>
            </a:r>
          </a:p>
          <a:p>
            <a:pPr lvl="1"/>
            <a:r>
              <a:rPr lang="cs-CZ"/>
              <a:t>Webový server (počítač v data centru, </a:t>
            </a:r>
            <a:r>
              <a:rPr lang="en-US"/>
              <a:t>cloud</a:t>
            </a:r>
            <a:r>
              <a:rPr lang="cs-CZ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Oblasti programování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586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</a:t>
            </a:r>
            <a:r>
              <a:rPr lang="cs-CZ"/>
              <a:t>nalityk</a:t>
            </a:r>
          </a:p>
          <a:p>
            <a:r>
              <a:rPr lang="cs-CZ"/>
              <a:t>Designer UX (Uživatelského rozhraní)</a:t>
            </a:r>
          </a:p>
          <a:p>
            <a:r>
              <a:rPr lang="cs-CZ"/>
              <a:t>Programátor / vývojář</a:t>
            </a:r>
          </a:p>
          <a:p>
            <a:r>
              <a:rPr lang="cs-CZ"/>
              <a:t>Tester</a:t>
            </a:r>
          </a:p>
          <a:p>
            <a:r>
              <a:rPr lang="cs-CZ"/>
              <a:t>Proje</a:t>
            </a:r>
            <a:r>
              <a:rPr lang="en-US"/>
              <a:t>k</a:t>
            </a:r>
            <a:r>
              <a:rPr lang="cs-CZ"/>
              <a:t>t</a:t>
            </a:r>
            <a:r>
              <a:rPr lang="en-US"/>
              <a:t>ový</a:t>
            </a:r>
            <a:r>
              <a:rPr lang="cs-CZ"/>
              <a:t> manager / Produkt</a:t>
            </a:r>
            <a:r>
              <a:rPr lang="en-US"/>
              <a:t>ový</a:t>
            </a:r>
            <a:r>
              <a:rPr lang="cs-CZ"/>
              <a:t> manager</a:t>
            </a:r>
          </a:p>
          <a:p>
            <a:r>
              <a:rPr lang="cs-CZ"/>
              <a:t>Scrum master</a:t>
            </a:r>
          </a:p>
          <a:p>
            <a:r>
              <a:rPr lang="cs-CZ"/>
              <a:t>Správce serverů a aplikac</a:t>
            </a:r>
            <a:r>
              <a:rPr lang="en-US"/>
              <a:t>í</a:t>
            </a:r>
            <a:endParaRPr lang="cs-CZ"/>
          </a:p>
          <a:p>
            <a:r>
              <a:rPr lang="cs-CZ"/>
              <a:t>Zákaznická podpora</a:t>
            </a:r>
          </a:p>
          <a:p>
            <a:endParaRPr lang="cs-C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Nejdůležitější role v IT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435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Programovací</a:t>
            </a:r>
            <a:r>
              <a:rPr lang="en-US"/>
              <a:t> </a:t>
            </a:r>
            <a:r>
              <a:rPr lang="en-US" err="1"/>
              <a:t>jazyky</a:t>
            </a:r>
            <a:endParaRPr lang="cs-CZ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1510"/>
            <a:ext cx="7359920" cy="424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46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5250" indent="0">
              <a:buNone/>
            </a:pPr>
            <a:r>
              <a:rPr lang="cs-CZ"/>
              <a:t>Funkce je strojek</a:t>
            </a:r>
            <a:r>
              <a:rPr lang="en-US"/>
              <a:t>:</a:t>
            </a:r>
            <a:r>
              <a:rPr lang="cs-CZ"/>
              <a:t> něco přijme a něco jiného na základě toho vrátí</a:t>
            </a:r>
          </a:p>
          <a:p>
            <a:endParaRPr lang="cs-C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Volání </a:t>
            </a:r>
            <a:r>
              <a:rPr lang="en-US" err="1"/>
              <a:t>funkce</a:t>
            </a:r>
            <a:endParaRPr lang="cs-C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66" y="2086492"/>
            <a:ext cx="2036970" cy="2634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37" y="2974219"/>
            <a:ext cx="1537068" cy="6506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082639" y="3186386"/>
            <a:ext cx="274530" cy="226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38" y="2686586"/>
            <a:ext cx="1289153" cy="118813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711941" y="3167497"/>
            <a:ext cx="274530" cy="226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90707" y="1937976"/>
            <a:ext cx="281933" cy="2970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516186" y="1667946"/>
            <a:ext cx="2141334" cy="3394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 typeface="Calibri" panose="020F0502020204030204" pitchFamily="34" charset="0"/>
              <a:buChar char="●"/>
              <a:defRPr sz="24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Calibri" panose="020F0502020204030204" pitchFamily="34" charset="0"/>
              <a:buChar char="●"/>
              <a:defRPr sz="20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 typeface="Calibri" panose="020F0502020204030204" pitchFamily="34" charset="0"/>
              <a:buChar char="●"/>
              <a:defRPr sz="18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 typeface="Calibri" panose="020F0502020204030204" pitchFamily="34" charset="0"/>
              <a:buChar char="●"/>
              <a:defRPr sz="1600" kern="1200">
                <a:solidFill>
                  <a:schemeClr val="tx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>
                <a:solidFill>
                  <a:schemeClr val="accent1"/>
                </a:solidFill>
              </a:rPr>
              <a:t>funkce:</a:t>
            </a:r>
            <a:endParaRPr lang="cs-CZ" b="1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7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Funkce</a:t>
            </a:r>
            <a:r>
              <a:rPr lang="en-US"/>
              <a:t>, </a:t>
            </a:r>
            <a:r>
              <a:rPr lang="en-US" err="1"/>
              <a:t>volání</a:t>
            </a:r>
            <a:r>
              <a:rPr lang="en-US"/>
              <a:t> </a:t>
            </a:r>
            <a:r>
              <a:rPr lang="en-US" err="1"/>
              <a:t>funkce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2874818"/>
            <a:ext cx="8620176" cy="191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388810"/>
            <a:ext cx="8136904" cy="93610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887652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64" y="1484097"/>
            <a:ext cx="1043462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628130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232293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635584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87F145-6D36-4EF2-A085-B289075762F9}"/>
              </a:ext>
            </a:extLst>
          </p:cNvPr>
          <p:cNvCxnSpPr/>
          <p:nvPr/>
        </p:nvCxnSpPr>
        <p:spPr>
          <a:xfrm flipV="1">
            <a:off x="4736766" y="3558624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1332D0-6E7F-4439-B199-96364151909D}"/>
              </a:ext>
            </a:extLst>
          </p:cNvPr>
          <p:cNvCxnSpPr/>
          <p:nvPr/>
        </p:nvCxnSpPr>
        <p:spPr>
          <a:xfrm>
            <a:off x="4734800" y="3568148"/>
            <a:ext cx="70567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542B3-718A-4BDF-9797-60AC25C79347}"/>
              </a:ext>
            </a:extLst>
          </p:cNvPr>
          <p:cNvCxnSpPr/>
          <p:nvPr/>
        </p:nvCxnSpPr>
        <p:spPr>
          <a:xfrm>
            <a:off x="5438928" y="3558624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58F38C-6FA6-4163-A246-EB832E46CC7C}"/>
              </a:ext>
            </a:extLst>
          </p:cNvPr>
          <p:cNvSpPr/>
          <p:nvPr/>
        </p:nvSpPr>
        <p:spPr>
          <a:xfrm>
            <a:off x="2126968" y="2067339"/>
            <a:ext cx="2947654" cy="1490870"/>
          </a:xfrm>
          <a:custGeom>
            <a:avLst/>
            <a:gdLst>
              <a:gd name="connsiteX0" fmla="*/ 2305884 w 2305884"/>
              <a:gd name="connsiteY0" fmla="*/ 1490870 h 1490870"/>
              <a:gd name="connsiteX1" fmla="*/ 1908319 w 2305884"/>
              <a:gd name="connsiteY1" fmla="*/ 834887 h 1490870"/>
              <a:gd name="connsiteX2" fmla="*/ 437328 w 2305884"/>
              <a:gd name="connsiteY2" fmla="*/ 675861 h 1490870"/>
              <a:gd name="connsiteX3" fmla="*/ 29823 w 2305884"/>
              <a:gd name="connsiteY3" fmla="*/ 0 h 149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884" h="1490870">
                <a:moveTo>
                  <a:pt x="2305884" y="1490870"/>
                </a:moveTo>
                <a:cubicBezTo>
                  <a:pt x="2262814" y="1230796"/>
                  <a:pt x="2219745" y="970722"/>
                  <a:pt x="1908319" y="834887"/>
                </a:cubicBezTo>
                <a:cubicBezTo>
                  <a:pt x="1596893" y="699052"/>
                  <a:pt x="750411" y="815009"/>
                  <a:pt x="437328" y="675861"/>
                </a:cubicBezTo>
                <a:cubicBezTo>
                  <a:pt x="124245" y="536713"/>
                  <a:pt x="-79507" y="81169"/>
                  <a:pt x="2982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B40CD8-9A31-4BD1-A51B-0E75AAFD5431}"/>
              </a:ext>
            </a:extLst>
          </p:cNvPr>
          <p:cNvCxnSpPr/>
          <p:nvPr/>
        </p:nvCxnSpPr>
        <p:spPr>
          <a:xfrm flipV="1">
            <a:off x="497206" y="4127713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D8F25-3F00-462B-944E-45E7C3B0AA8B}"/>
              </a:ext>
            </a:extLst>
          </p:cNvPr>
          <p:cNvCxnSpPr>
            <a:cxnSpLocks/>
          </p:cNvCxnSpPr>
          <p:nvPr/>
        </p:nvCxnSpPr>
        <p:spPr>
          <a:xfrm>
            <a:off x="495240" y="4227715"/>
            <a:ext cx="33813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3D171C-9592-4E6A-AD0B-A694235873AD}"/>
              </a:ext>
            </a:extLst>
          </p:cNvPr>
          <p:cNvCxnSpPr>
            <a:cxnSpLocks/>
          </p:cNvCxnSpPr>
          <p:nvPr/>
        </p:nvCxnSpPr>
        <p:spPr>
          <a:xfrm>
            <a:off x="3876624" y="4127713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BA7CC7-FDE5-4209-A4ED-6DD0684029C8}"/>
              </a:ext>
            </a:extLst>
          </p:cNvPr>
          <p:cNvSpPr/>
          <p:nvPr/>
        </p:nvSpPr>
        <p:spPr>
          <a:xfrm>
            <a:off x="1002753" y="1751984"/>
            <a:ext cx="7965987" cy="3239117"/>
          </a:xfrm>
          <a:custGeom>
            <a:avLst/>
            <a:gdLst>
              <a:gd name="connsiteX0" fmla="*/ 0 w 8061963"/>
              <a:gd name="connsiteY0" fmla="*/ 2451100 h 3330311"/>
              <a:gd name="connsiteX1" fmla="*/ 3873500 w 8061963"/>
              <a:gd name="connsiteY1" fmla="*/ 2997200 h 3330311"/>
              <a:gd name="connsiteX2" fmla="*/ 7772400 w 8061963"/>
              <a:gd name="connsiteY2" fmla="*/ 3175000 h 3330311"/>
              <a:gd name="connsiteX3" fmla="*/ 7493000 w 8061963"/>
              <a:gd name="connsiteY3" fmla="*/ 673100 h 3330311"/>
              <a:gd name="connsiteX4" fmla="*/ 5245100 w 8061963"/>
              <a:gd name="connsiteY4" fmla="*/ 0 h 3330311"/>
              <a:gd name="connsiteX0" fmla="*/ 0 w 8061963"/>
              <a:gd name="connsiteY0" fmla="*/ 2286000 h 3165211"/>
              <a:gd name="connsiteX1" fmla="*/ 3873500 w 8061963"/>
              <a:gd name="connsiteY1" fmla="*/ 2832100 h 3165211"/>
              <a:gd name="connsiteX2" fmla="*/ 7772400 w 8061963"/>
              <a:gd name="connsiteY2" fmla="*/ 3009900 h 3165211"/>
              <a:gd name="connsiteX3" fmla="*/ 7493000 w 8061963"/>
              <a:gd name="connsiteY3" fmla="*/ 508000 h 3165211"/>
              <a:gd name="connsiteX4" fmla="*/ 5334000 w 8061963"/>
              <a:gd name="connsiteY4" fmla="*/ 0 h 3165211"/>
              <a:gd name="connsiteX0" fmla="*/ 0 w 8061963"/>
              <a:gd name="connsiteY0" fmla="*/ 2303491 h 3182702"/>
              <a:gd name="connsiteX1" fmla="*/ 3873500 w 8061963"/>
              <a:gd name="connsiteY1" fmla="*/ 2849591 h 3182702"/>
              <a:gd name="connsiteX2" fmla="*/ 7772400 w 8061963"/>
              <a:gd name="connsiteY2" fmla="*/ 3027391 h 3182702"/>
              <a:gd name="connsiteX3" fmla="*/ 7493000 w 8061963"/>
              <a:gd name="connsiteY3" fmla="*/ 525491 h 3182702"/>
              <a:gd name="connsiteX4" fmla="*/ 5334000 w 8061963"/>
              <a:gd name="connsiteY4" fmla="*/ 17491 h 3182702"/>
              <a:gd name="connsiteX0" fmla="*/ 0 w 8061963"/>
              <a:gd name="connsiteY0" fmla="*/ 2483612 h 3362823"/>
              <a:gd name="connsiteX1" fmla="*/ 3873500 w 8061963"/>
              <a:gd name="connsiteY1" fmla="*/ 3029712 h 3362823"/>
              <a:gd name="connsiteX2" fmla="*/ 7772400 w 8061963"/>
              <a:gd name="connsiteY2" fmla="*/ 3207512 h 3362823"/>
              <a:gd name="connsiteX3" fmla="*/ 7493000 w 8061963"/>
              <a:gd name="connsiteY3" fmla="*/ 705612 h 3362823"/>
              <a:gd name="connsiteX4" fmla="*/ 5283200 w 8061963"/>
              <a:gd name="connsiteY4" fmla="*/ 7112 h 3362823"/>
              <a:gd name="connsiteX0" fmla="*/ 0 w 8061963"/>
              <a:gd name="connsiteY0" fmla="*/ 2477117 h 3356328"/>
              <a:gd name="connsiteX1" fmla="*/ 3873500 w 8061963"/>
              <a:gd name="connsiteY1" fmla="*/ 3023217 h 3356328"/>
              <a:gd name="connsiteX2" fmla="*/ 7772400 w 8061963"/>
              <a:gd name="connsiteY2" fmla="*/ 3201017 h 3356328"/>
              <a:gd name="connsiteX3" fmla="*/ 7493000 w 8061963"/>
              <a:gd name="connsiteY3" fmla="*/ 699117 h 3356328"/>
              <a:gd name="connsiteX4" fmla="*/ 5283200 w 8061963"/>
              <a:gd name="connsiteY4" fmla="*/ 617 h 3356328"/>
              <a:gd name="connsiteX0" fmla="*/ 0 w 8165372"/>
              <a:gd name="connsiteY0" fmla="*/ 2477117 h 3411128"/>
              <a:gd name="connsiteX1" fmla="*/ 2476500 w 8165372"/>
              <a:gd name="connsiteY1" fmla="*/ 3188317 h 3411128"/>
              <a:gd name="connsiteX2" fmla="*/ 7772400 w 8165372"/>
              <a:gd name="connsiteY2" fmla="*/ 3201017 h 3411128"/>
              <a:gd name="connsiteX3" fmla="*/ 7493000 w 8165372"/>
              <a:gd name="connsiteY3" fmla="*/ 699117 h 3411128"/>
              <a:gd name="connsiteX4" fmla="*/ 5283200 w 8165372"/>
              <a:gd name="connsiteY4" fmla="*/ 617 h 3411128"/>
              <a:gd name="connsiteX0" fmla="*/ 0 w 8381272"/>
              <a:gd name="connsiteY0" fmla="*/ 2642217 h 3403989"/>
              <a:gd name="connsiteX1" fmla="*/ 2692400 w 8381272"/>
              <a:gd name="connsiteY1" fmla="*/ 3188317 h 3403989"/>
              <a:gd name="connsiteX2" fmla="*/ 7988300 w 8381272"/>
              <a:gd name="connsiteY2" fmla="*/ 3201017 h 3403989"/>
              <a:gd name="connsiteX3" fmla="*/ 7708900 w 8381272"/>
              <a:gd name="connsiteY3" fmla="*/ 699117 h 3403989"/>
              <a:gd name="connsiteX4" fmla="*/ 5499100 w 8381272"/>
              <a:gd name="connsiteY4" fmla="*/ 617 h 3403989"/>
              <a:gd name="connsiteX0" fmla="*/ 532 w 8381804"/>
              <a:gd name="connsiteY0" fmla="*/ 2642217 h 3403989"/>
              <a:gd name="connsiteX1" fmla="*/ 2692932 w 8381804"/>
              <a:gd name="connsiteY1" fmla="*/ 3188317 h 3403989"/>
              <a:gd name="connsiteX2" fmla="*/ 7988832 w 8381804"/>
              <a:gd name="connsiteY2" fmla="*/ 3201017 h 3403989"/>
              <a:gd name="connsiteX3" fmla="*/ 7709432 w 8381804"/>
              <a:gd name="connsiteY3" fmla="*/ 699117 h 3403989"/>
              <a:gd name="connsiteX4" fmla="*/ 5499632 w 8381804"/>
              <a:gd name="connsiteY4" fmla="*/ 617 h 3403989"/>
              <a:gd name="connsiteX0" fmla="*/ 600 w 8191372"/>
              <a:gd name="connsiteY0" fmla="*/ 2502517 h 3410009"/>
              <a:gd name="connsiteX1" fmla="*/ 2502500 w 8191372"/>
              <a:gd name="connsiteY1" fmla="*/ 3188317 h 3410009"/>
              <a:gd name="connsiteX2" fmla="*/ 7798400 w 8191372"/>
              <a:gd name="connsiteY2" fmla="*/ 3201017 h 3410009"/>
              <a:gd name="connsiteX3" fmla="*/ 7519000 w 8191372"/>
              <a:gd name="connsiteY3" fmla="*/ 699117 h 3410009"/>
              <a:gd name="connsiteX4" fmla="*/ 5309200 w 8191372"/>
              <a:gd name="connsiteY4" fmla="*/ 617 h 3410009"/>
              <a:gd name="connsiteX0" fmla="*/ 565 w 7895287"/>
              <a:gd name="connsiteY0" fmla="*/ 2502517 h 3447803"/>
              <a:gd name="connsiteX1" fmla="*/ 2502465 w 7895287"/>
              <a:gd name="connsiteY1" fmla="*/ 3188317 h 3447803"/>
              <a:gd name="connsiteX2" fmla="*/ 7328465 w 7895287"/>
              <a:gd name="connsiteY2" fmla="*/ 3251817 h 3447803"/>
              <a:gd name="connsiteX3" fmla="*/ 7518965 w 7895287"/>
              <a:gd name="connsiteY3" fmla="*/ 699117 h 3447803"/>
              <a:gd name="connsiteX4" fmla="*/ 5309165 w 7895287"/>
              <a:gd name="connsiteY4" fmla="*/ 617 h 3447803"/>
              <a:gd name="connsiteX0" fmla="*/ 565 w 7934551"/>
              <a:gd name="connsiteY0" fmla="*/ 2502517 h 3260728"/>
              <a:gd name="connsiteX1" fmla="*/ 2502465 w 7934551"/>
              <a:gd name="connsiteY1" fmla="*/ 3188317 h 3260728"/>
              <a:gd name="connsiteX2" fmla="*/ 7328465 w 7934551"/>
              <a:gd name="connsiteY2" fmla="*/ 3251817 h 3260728"/>
              <a:gd name="connsiteX3" fmla="*/ 7518965 w 7934551"/>
              <a:gd name="connsiteY3" fmla="*/ 699117 h 3260728"/>
              <a:gd name="connsiteX4" fmla="*/ 5309165 w 7934551"/>
              <a:gd name="connsiteY4" fmla="*/ 617 h 3260728"/>
              <a:gd name="connsiteX0" fmla="*/ 31152 w 8025158"/>
              <a:gd name="connsiteY0" fmla="*/ 2502517 h 3461841"/>
              <a:gd name="connsiteX1" fmla="*/ 1021752 w 8025158"/>
              <a:gd name="connsiteY1" fmla="*/ 3226417 h 3461841"/>
              <a:gd name="connsiteX2" fmla="*/ 7359052 w 8025158"/>
              <a:gd name="connsiteY2" fmla="*/ 3251817 h 3461841"/>
              <a:gd name="connsiteX3" fmla="*/ 7549552 w 8025158"/>
              <a:gd name="connsiteY3" fmla="*/ 699117 h 3461841"/>
              <a:gd name="connsiteX4" fmla="*/ 5339752 w 8025158"/>
              <a:gd name="connsiteY4" fmla="*/ 617 h 3461841"/>
              <a:gd name="connsiteX0" fmla="*/ 1233 w 7995239"/>
              <a:gd name="connsiteY0" fmla="*/ 2502517 h 3434895"/>
              <a:gd name="connsiteX1" fmla="*/ 991833 w 7995239"/>
              <a:gd name="connsiteY1" fmla="*/ 3226417 h 3434895"/>
              <a:gd name="connsiteX2" fmla="*/ 7329133 w 7995239"/>
              <a:gd name="connsiteY2" fmla="*/ 3251817 h 3434895"/>
              <a:gd name="connsiteX3" fmla="*/ 7519633 w 7995239"/>
              <a:gd name="connsiteY3" fmla="*/ 699117 h 3434895"/>
              <a:gd name="connsiteX4" fmla="*/ 5309833 w 7995239"/>
              <a:gd name="connsiteY4" fmla="*/ 617 h 3434895"/>
              <a:gd name="connsiteX0" fmla="*/ 32620 w 8056023"/>
              <a:gd name="connsiteY0" fmla="*/ 2502517 h 3374691"/>
              <a:gd name="connsiteX1" fmla="*/ 1023220 w 8056023"/>
              <a:gd name="connsiteY1" fmla="*/ 3226417 h 3374691"/>
              <a:gd name="connsiteX2" fmla="*/ 7411320 w 8056023"/>
              <a:gd name="connsiteY2" fmla="*/ 3124817 h 3374691"/>
              <a:gd name="connsiteX3" fmla="*/ 7551020 w 8056023"/>
              <a:gd name="connsiteY3" fmla="*/ 699117 h 3374691"/>
              <a:gd name="connsiteX4" fmla="*/ 5341220 w 8056023"/>
              <a:gd name="connsiteY4" fmla="*/ 617 h 3374691"/>
              <a:gd name="connsiteX0" fmla="*/ 32620 w 8087721"/>
              <a:gd name="connsiteY0" fmla="*/ 2502517 h 3255887"/>
              <a:gd name="connsiteX1" fmla="*/ 1023220 w 8087721"/>
              <a:gd name="connsiteY1" fmla="*/ 3226417 h 3255887"/>
              <a:gd name="connsiteX2" fmla="*/ 7411320 w 8087721"/>
              <a:gd name="connsiteY2" fmla="*/ 3124817 h 3255887"/>
              <a:gd name="connsiteX3" fmla="*/ 7551020 w 8087721"/>
              <a:gd name="connsiteY3" fmla="*/ 699117 h 3255887"/>
              <a:gd name="connsiteX4" fmla="*/ 5341220 w 8087721"/>
              <a:gd name="connsiteY4" fmla="*/ 617 h 3255887"/>
              <a:gd name="connsiteX0" fmla="*/ 30435 w 8040932"/>
              <a:gd name="connsiteY0" fmla="*/ 2502517 h 3272688"/>
              <a:gd name="connsiteX1" fmla="*/ 1021035 w 8040932"/>
              <a:gd name="connsiteY1" fmla="*/ 3226417 h 3272688"/>
              <a:gd name="connsiteX2" fmla="*/ 7332935 w 8040932"/>
              <a:gd name="connsiteY2" fmla="*/ 3201017 h 3272688"/>
              <a:gd name="connsiteX3" fmla="*/ 7548835 w 8040932"/>
              <a:gd name="connsiteY3" fmla="*/ 699117 h 3272688"/>
              <a:gd name="connsiteX4" fmla="*/ 5339035 w 8040932"/>
              <a:gd name="connsiteY4" fmla="*/ 617 h 3272688"/>
              <a:gd name="connsiteX0" fmla="*/ 11866 w 7982290"/>
              <a:gd name="connsiteY0" fmla="*/ 2502517 h 3391245"/>
              <a:gd name="connsiteX1" fmla="*/ 1142166 w 7982290"/>
              <a:gd name="connsiteY1" fmla="*/ 3137517 h 3391245"/>
              <a:gd name="connsiteX2" fmla="*/ 7314366 w 7982290"/>
              <a:gd name="connsiteY2" fmla="*/ 3201017 h 3391245"/>
              <a:gd name="connsiteX3" fmla="*/ 7530266 w 7982290"/>
              <a:gd name="connsiteY3" fmla="*/ 699117 h 3391245"/>
              <a:gd name="connsiteX4" fmla="*/ 5320466 w 7982290"/>
              <a:gd name="connsiteY4" fmla="*/ 617 h 3391245"/>
              <a:gd name="connsiteX0" fmla="*/ 12873 w 7983297"/>
              <a:gd name="connsiteY0" fmla="*/ 2502517 h 3364527"/>
              <a:gd name="connsiteX1" fmla="*/ 1143173 w 7983297"/>
              <a:gd name="connsiteY1" fmla="*/ 3137517 h 3364527"/>
              <a:gd name="connsiteX2" fmla="*/ 7315373 w 7983297"/>
              <a:gd name="connsiteY2" fmla="*/ 3201017 h 3364527"/>
              <a:gd name="connsiteX3" fmla="*/ 7531273 w 7983297"/>
              <a:gd name="connsiteY3" fmla="*/ 699117 h 3364527"/>
              <a:gd name="connsiteX4" fmla="*/ 5321473 w 7983297"/>
              <a:gd name="connsiteY4" fmla="*/ 617 h 3364527"/>
              <a:gd name="connsiteX0" fmla="*/ 591 w 7885708"/>
              <a:gd name="connsiteY0" fmla="*/ 2502517 h 3397024"/>
              <a:gd name="connsiteX1" fmla="*/ 2451691 w 7885708"/>
              <a:gd name="connsiteY1" fmla="*/ 3239117 h 3397024"/>
              <a:gd name="connsiteX2" fmla="*/ 7303091 w 7885708"/>
              <a:gd name="connsiteY2" fmla="*/ 3201017 h 3397024"/>
              <a:gd name="connsiteX3" fmla="*/ 7518991 w 7885708"/>
              <a:gd name="connsiteY3" fmla="*/ 699117 h 3397024"/>
              <a:gd name="connsiteX4" fmla="*/ 5309191 w 7885708"/>
              <a:gd name="connsiteY4" fmla="*/ 617 h 3397024"/>
              <a:gd name="connsiteX0" fmla="*/ 571 w 7797079"/>
              <a:gd name="connsiteY0" fmla="*/ 2502517 h 3413689"/>
              <a:gd name="connsiteX1" fmla="*/ 2451671 w 7797079"/>
              <a:gd name="connsiteY1" fmla="*/ 3239117 h 3413689"/>
              <a:gd name="connsiteX2" fmla="*/ 7099871 w 7797079"/>
              <a:gd name="connsiteY2" fmla="*/ 3175617 h 3413689"/>
              <a:gd name="connsiteX3" fmla="*/ 7518971 w 7797079"/>
              <a:gd name="connsiteY3" fmla="*/ 699117 h 3413689"/>
              <a:gd name="connsiteX4" fmla="*/ 5309171 w 7797079"/>
              <a:gd name="connsiteY4" fmla="*/ 617 h 3413689"/>
              <a:gd name="connsiteX0" fmla="*/ 571 w 7800945"/>
              <a:gd name="connsiteY0" fmla="*/ 2502517 h 3273909"/>
              <a:gd name="connsiteX1" fmla="*/ 2451671 w 7800945"/>
              <a:gd name="connsiteY1" fmla="*/ 3239117 h 3273909"/>
              <a:gd name="connsiteX2" fmla="*/ 7099871 w 7800945"/>
              <a:gd name="connsiteY2" fmla="*/ 3175617 h 3273909"/>
              <a:gd name="connsiteX3" fmla="*/ 7518971 w 7800945"/>
              <a:gd name="connsiteY3" fmla="*/ 699117 h 3273909"/>
              <a:gd name="connsiteX4" fmla="*/ 5309171 w 7800945"/>
              <a:gd name="connsiteY4" fmla="*/ 617 h 3273909"/>
              <a:gd name="connsiteX0" fmla="*/ 587 w 7903383"/>
              <a:gd name="connsiteY0" fmla="*/ 2502517 h 3279304"/>
              <a:gd name="connsiteX1" fmla="*/ 2451687 w 7903383"/>
              <a:gd name="connsiteY1" fmla="*/ 3239117 h 3279304"/>
              <a:gd name="connsiteX2" fmla="*/ 7328487 w 7903383"/>
              <a:gd name="connsiteY2" fmla="*/ 3201017 h 3279304"/>
              <a:gd name="connsiteX3" fmla="*/ 7518987 w 7903383"/>
              <a:gd name="connsiteY3" fmla="*/ 699117 h 3279304"/>
              <a:gd name="connsiteX4" fmla="*/ 5309187 w 7903383"/>
              <a:gd name="connsiteY4" fmla="*/ 617 h 3279304"/>
              <a:gd name="connsiteX0" fmla="*/ 595 w 7966035"/>
              <a:gd name="connsiteY0" fmla="*/ 2502517 h 3279304"/>
              <a:gd name="connsiteX1" fmla="*/ 2451695 w 7966035"/>
              <a:gd name="connsiteY1" fmla="*/ 3239117 h 3279304"/>
              <a:gd name="connsiteX2" fmla="*/ 7442795 w 7966035"/>
              <a:gd name="connsiteY2" fmla="*/ 3201017 h 3279304"/>
              <a:gd name="connsiteX3" fmla="*/ 7518995 w 7966035"/>
              <a:gd name="connsiteY3" fmla="*/ 699117 h 3279304"/>
              <a:gd name="connsiteX4" fmla="*/ 5309195 w 7966035"/>
              <a:gd name="connsiteY4" fmla="*/ 617 h 3279304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5309147 w 7965987"/>
              <a:gd name="connsiteY4" fmla="*/ 617 h 323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987" h="3239117">
                <a:moveTo>
                  <a:pt x="547" y="2502517"/>
                </a:moveTo>
                <a:cubicBezTo>
                  <a:pt x="-31203" y="3070842"/>
                  <a:pt x="1325580" y="3224300"/>
                  <a:pt x="2451647" y="3239117"/>
                </a:cubicBezTo>
                <a:lnTo>
                  <a:pt x="7442747" y="3201017"/>
                </a:lnTo>
                <a:cubicBezTo>
                  <a:pt x="8299997" y="3222184"/>
                  <a:pt x="7940164" y="1228284"/>
                  <a:pt x="7518947" y="699117"/>
                </a:cubicBezTo>
                <a:cubicBezTo>
                  <a:pt x="7097730" y="169950"/>
                  <a:pt x="5986480" y="-12083"/>
                  <a:pt x="5309147" y="6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66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Příklady</a:t>
            </a:r>
            <a:r>
              <a:rPr lang="en-US"/>
              <a:t> </a:t>
            </a:r>
            <a:r>
              <a:rPr lang="en-US" err="1"/>
              <a:t>existujících</a:t>
            </a:r>
            <a:r>
              <a:rPr lang="en-US"/>
              <a:t> </a:t>
            </a:r>
            <a:r>
              <a:rPr lang="en-US" err="1"/>
              <a:t>funkcí</a:t>
            </a:r>
            <a:endParaRPr lang="cs-CZ"/>
          </a:p>
        </p:txBody>
      </p:sp>
      <p:sp>
        <p:nvSpPr>
          <p:cNvPr id="4" name="TextBox 3"/>
          <p:cNvSpPr txBox="1"/>
          <p:nvPr/>
        </p:nvSpPr>
        <p:spPr>
          <a:xfrm>
            <a:off x="467544" y="3420461"/>
            <a:ext cx="8136904" cy="9001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</a:t>
            </a:r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"Ahoj"</a:t>
            </a:r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cs-CZ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System.out.print(</a:t>
            </a:r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"Ahoj"</a:t>
            </a:r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000" y="1188213"/>
            <a:ext cx="8136904" cy="93610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Math.cos(</a:t>
            </a:r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90</a:t>
            </a:r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Math.sin(</a:t>
            </a:r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</a:t>
            </a:r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Math.random();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8000" y="2430351"/>
            <a:ext cx="8136904" cy="72008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Math.random() </a:t>
            </a:r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150</a:t>
            </a:r>
            <a:r>
              <a:rPr lang="cs-CZ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9646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Volání funkce a uložení výsledku</a:t>
            </a:r>
            <a:endParaRPr lang="cs-CZ"/>
          </a:p>
        </p:txBody>
      </p:sp>
      <p:sp>
        <p:nvSpPr>
          <p:cNvPr id="4" name="Content Placeholder 22"/>
          <p:cNvSpPr txBox="1">
            <a:spLocks/>
          </p:cNvSpPr>
          <p:nvPr/>
        </p:nvSpPr>
        <p:spPr>
          <a:xfrm>
            <a:off x="416320" y="2874818"/>
            <a:ext cx="8620176" cy="191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95250" indent="0">
              <a:buNone/>
            </a:pPr>
            <a:r>
              <a:rPr lang="cs-CZ"/>
              <a:t>Zápis volání funkce v Javě: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6320" y="3388810"/>
            <a:ext cx="8136904" cy="936104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rmAutofit/>
          </a:bodyPr>
          <a:lstStyle/>
          <a:p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napoj =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vydejNapoj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cs-CZ" sz="320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cs-CZ" sz="32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74" y="887652"/>
            <a:ext cx="1382828" cy="178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64" y="1484097"/>
            <a:ext cx="1043462" cy="44169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957948" y="1628130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83" y="1232293"/>
            <a:ext cx="875161" cy="80658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74632" y="1635584"/>
            <a:ext cx="137265" cy="15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87F145-6D36-4EF2-A085-B289075762F9}"/>
              </a:ext>
            </a:extLst>
          </p:cNvPr>
          <p:cNvCxnSpPr/>
          <p:nvPr/>
        </p:nvCxnSpPr>
        <p:spPr>
          <a:xfrm flipV="1">
            <a:off x="4736766" y="3558624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1332D0-6E7F-4439-B199-96364151909D}"/>
              </a:ext>
            </a:extLst>
          </p:cNvPr>
          <p:cNvCxnSpPr/>
          <p:nvPr/>
        </p:nvCxnSpPr>
        <p:spPr>
          <a:xfrm>
            <a:off x="4734800" y="3568148"/>
            <a:ext cx="70567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3542B3-718A-4BDF-9797-60AC25C79347}"/>
              </a:ext>
            </a:extLst>
          </p:cNvPr>
          <p:cNvCxnSpPr/>
          <p:nvPr/>
        </p:nvCxnSpPr>
        <p:spPr>
          <a:xfrm>
            <a:off x="5438928" y="3558624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58F38C-6FA6-4163-A246-EB832E46CC7C}"/>
              </a:ext>
            </a:extLst>
          </p:cNvPr>
          <p:cNvSpPr/>
          <p:nvPr/>
        </p:nvSpPr>
        <p:spPr>
          <a:xfrm>
            <a:off x="2126968" y="2067339"/>
            <a:ext cx="2947654" cy="1490870"/>
          </a:xfrm>
          <a:custGeom>
            <a:avLst/>
            <a:gdLst>
              <a:gd name="connsiteX0" fmla="*/ 2305884 w 2305884"/>
              <a:gd name="connsiteY0" fmla="*/ 1490870 h 1490870"/>
              <a:gd name="connsiteX1" fmla="*/ 1908319 w 2305884"/>
              <a:gd name="connsiteY1" fmla="*/ 834887 h 1490870"/>
              <a:gd name="connsiteX2" fmla="*/ 437328 w 2305884"/>
              <a:gd name="connsiteY2" fmla="*/ 675861 h 1490870"/>
              <a:gd name="connsiteX3" fmla="*/ 29823 w 2305884"/>
              <a:gd name="connsiteY3" fmla="*/ 0 h 149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884" h="1490870">
                <a:moveTo>
                  <a:pt x="2305884" y="1490870"/>
                </a:moveTo>
                <a:cubicBezTo>
                  <a:pt x="2262814" y="1230796"/>
                  <a:pt x="2219745" y="970722"/>
                  <a:pt x="1908319" y="834887"/>
                </a:cubicBezTo>
                <a:cubicBezTo>
                  <a:pt x="1596893" y="699052"/>
                  <a:pt x="750411" y="815009"/>
                  <a:pt x="437328" y="675861"/>
                </a:cubicBezTo>
                <a:cubicBezTo>
                  <a:pt x="124245" y="536713"/>
                  <a:pt x="-79507" y="81169"/>
                  <a:pt x="29823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B40CD8-9A31-4BD1-A51B-0E75AAFD5431}"/>
              </a:ext>
            </a:extLst>
          </p:cNvPr>
          <p:cNvCxnSpPr/>
          <p:nvPr/>
        </p:nvCxnSpPr>
        <p:spPr>
          <a:xfrm flipV="1">
            <a:off x="455166" y="4127713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D8F25-3F00-462B-944E-45E7C3B0AA8B}"/>
              </a:ext>
            </a:extLst>
          </p:cNvPr>
          <p:cNvCxnSpPr>
            <a:cxnSpLocks/>
          </p:cNvCxnSpPr>
          <p:nvPr/>
        </p:nvCxnSpPr>
        <p:spPr>
          <a:xfrm>
            <a:off x="453200" y="4227715"/>
            <a:ext cx="11637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3D171C-9592-4E6A-AD0B-A694235873AD}"/>
              </a:ext>
            </a:extLst>
          </p:cNvPr>
          <p:cNvCxnSpPr/>
          <p:nvPr/>
        </p:nvCxnSpPr>
        <p:spPr>
          <a:xfrm>
            <a:off x="1616915" y="4127713"/>
            <a:ext cx="0" cy="1093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BA7CC7-FDE5-4209-A4ED-6DD0684029C8}"/>
              </a:ext>
            </a:extLst>
          </p:cNvPr>
          <p:cNvSpPr/>
          <p:nvPr/>
        </p:nvSpPr>
        <p:spPr>
          <a:xfrm>
            <a:off x="1002753" y="1751984"/>
            <a:ext cx="7965987" cy="3239117"/>
          </a:xfrm>
          <a:custGeom>
            <a:avLst/>
            <a:gdLst>
              <a:gd name="connsiteX0" fmla="*/ 0 w 8061963"/>
              <a:gd name="connsiteY0" fmla="*/ 2451100 h 3330311"/>
              <a:gd name="connsiteX1" fmla="*/ 3873500 w 8061963"/>
              <a:gd name="connsiteY1" fmla="*/ 2997200 h 3330311"/>
              <a:gd name="connsiteX2" fmla="*/ 7772400 w 8061963"/>
              <a:gd name="connsiteY2" fmla="*/ 3175000 h 3330311"/>
              <a:gd name="connsiteX3" fmla="*/ 7493000 w 8061963"/>
              <a:gd name="connsiteY3" fmla="*/ 673100 h 3330311"/>
              <a:gd name="connsiteX4" fmla="*/ 5245100 w 8061963"/>
              <a:gd name="connsiteY4" fmla="*/ 0 h 3330311"/>
              <a:gd name="connsiteX0" fmla="*/ 0 w 8061963"/>
              <a:gd name="connsiteY0" fmla="*/ 2286000 h 3165211"/>
              <a:gd name="connsiteX1" fmla="*/ 3873500 w 8061963"/>
              <a:gd name="connsiteY1" fmla="*/ 2832100 h 3165211"/>
              <a:gd name="connsiteX2" fmla="*/ 7772400 w 8061963"/>
              <a:gd name="connsiteY2" fmla="*/ 3009900 h 3165211"/>
              <a:gd name="connsiteX3" fmla="*/ 7493000 w 8061963"/>
              <a:gd name="connsiteY3" fmla="*/ 508000 h 3165211"/>
              <a:gd name="connsiteX4" fmla="*/ 5334000 w 8061963"/>
              <a:gd name="connsiteY4" fmla="*/ 0 h 3165211"/>
              <a:gd name="connsiteX0" fmla="*/ 0 w 8061963"/>
              <a:gd name="connsiteY0" fmla="*/ 2303491 h 3182702"/>
              <a:gd name="connsiteX1" fmla="*/ 3873500 w 8061963"/>
              <a:gd name="connsiteY1" fmla="*/ 2849591 h 3182702"/>
              <a:gd name="connsiteX2" fmla="*/ 7772400 w 8061963"/>
              <a:gd name="connsiteY2" fmla="*/ 3027391 h 3182702"/>
              <a:gd name="connsiteX3" fmla="*/ 7493000 w 8061963"/>
              <a:gd name="connsiteY3" fmla="*/ 525491 h 3182702"/>
              <a:gd name="connsiteX4" fmla="*/ 5334000 w 8061963"/>
              <a:gd name="connsiteY4" fmla="*/ 17491 h 3182702"/>
              <a:gd name="connsiteX0" fmla="*/ 0 w 8061963"/>
              <a:gd name="connsiteY0" fmla="*/ 2483612 h 3362823"/>
              <a:gd name="connsiteX1" fmla="*/ 3873500 w 8061963"/>
              <a:gd name="connsiteY1" fmla="*/ 3029712 h 3362823"/>
              <a:gd name="connsiteX2" fmla="*/ 7772400 w 8061963"/>
              <a:gd name="connsiteY2" fmla="*/ 3207512 h 3362823"/>
              <a:gd name="connsiteX3" fmla="*/ 7493000 w 8061963"/>
              <a:gd name="connsiteY3" fmla="*/ 705612 h 3362823"/>
              <a:gd name="connsiteX4" fmla="*/ 5283200 w 8061963"/>
              <a:gd name="connsiteY4" fmla="*/ 7112 h 3362823"/>
              <a:gd name="connsiteX0" fmla="*/ 0 w 8061963"/>
              <a:gd name="connsiteY0" fmla="*/ 2477117 h 3356328"/>
              <a:gd name="connsiteX1" fmla="*/ 3873500 w 8061963"/>
              <a:gd name="connsiteY1" fmla="*/ 3023217 h 3356328"/>
              <a:gd name="connsiteX2" fmla="*/ 7772400 w 8061963"/>
              <a:gd name="connsiteY2" fmla="*/ 3201017 h 3356328"/>
              <a:gd name="connsiteX3" fmla="*/ 7493000 w 8061963"/>
              <a:gd name="connsiteY3" fmla="*/ 699117 h 3356328"/>
              <a:gd name="connsiteX4" fmla="*/ 5283200 w 8061963"/>
              <a:gd name="connsiteY4" fmla="*/ 617 h 3356328"/>
              <a:gd name="connsiteX0" fmla="*/ 0 w 8165372"/>
              <a:gd name="connsiteY0" fmla="*/ 2477117 h 3411128"/>
              <a:gd name="connsiteX1" fmla="*/ 2476500 w 8165372"/>
              <a:gd name="connsiteY1" fmla="*/ 3188317 h 3411128"/>
              <a:gd name="connsiteX2" fmla="*/ 7772400 w 8165372"/>
              <a:gd name="connsiteY2" fmla="*/ 3201017 h 3411128"/>
              <a:gd name="connsiteX3" fmla="*/ 7493000 w 8165372"/>
              <a:gd name="connsiteY3" fmla="*/ 699117 h 3411128"/>
              <a:gd name="connsiteX4" fmla="*/ 5283200 w 8165372"/>
              <a:gd name="connsiteY4" fmla="*/ 617 h 3411128"/>
              <a:gd name="connsiteX0" fmla="*/ 0 w 8381272"/>
              <a:gd name="connsiteY0" fmla="*/ 2642217 h 3403989"/>
              <a:gd name="connsiteX1" fmla="*/ 2692400 w 8381272"/>
              <a:gd name="connsiteY1" fmla="*/ 3188317 h 3403989"/>
              <a:gd name="connsiteX2" fmla="*/ 7988300 w 8381272"/>
              <a:gd name="connsiteY2" fmla="*/ 3201017 h 3403989"/>
              <a:gd name="connsiteX3" fmla="*/ 7708900 w 8381272"/>
              <a:gd name="connsiteY3" fmla="*/ 699117 h 3403989"/>
              <a:gd name="connsiteX4" fmla="*/ 5499100 w 8381272"/>
              <a:gd name="connsiteY4" fmla="*/ 617 h 3403989"/>
              <a:gd name="connsiteX0" fmla="*/ 532 w 8381804"/>
              <a:gd name="connsiteY0" fmla="*/ 2642217 h 3403989"/>
              <a:gd name="connsiteX1" fmla="*/ 2692932 w 8381804"/>
              <a:gd name="connsiteY1" fmla="*/ 3188317 h 3403989"/>
              <a:gd name="connsiteX2" fmla="*/ 7988832 w 8381804"/>
              <a:gd name="connsiteY2" fmla="*/ 3201017 h 3403989"/>
              <a:gd name="connsiteX3" fmla="*/ 7709432 w 8381804"/>
              <a:gd name="connsiteY3" fmla="*/ 699117 h 3403989"/>
              <a:gd name="connsiteX4" fmla="*/ 5499632 w 8381804"/>
              <a:gd name="connsiteY4" fmla="*/ 617 h 3403989"/>
              <a:gd name="connsiteX0" fmla="*/ 600 w 8191372"/>
              <a:gd name="connsiteY0" fmla="*/ 2502517 h 3410009"/>
              <a:gd name="connsiteX1" fmla="*/ 2502500 w 8191372"/>
              <a:gd name="connsiteY1" fmla="*/ 3188317 h 3410009"/>
              <a:gd name="connsiteX2" fmla="*/ 7798400 w 8191372"/>
              <a:gd name="connsiteY2" fmla="*/ 3201017 h 3410009"/>
              <a:gd name="connsiteX3" fmla="*/ 7519000 w 8191372"/>
              <a:gd name="connsiteY3" fmla="*/ 699117 h 3410009"/>
              <a:gd name="connsiteX4" fmla="*/ 5309200 w 8191372"/>
              <a:gd name="connsiteY4" fmla="*/ 617 h 3410009"/>
              <a:gd name="connsiteX0" fmla="*/ 565 w 7895287"/>
              <a:gd name="connsiteY0" fmla="*/ 2502517 h 3447803"/>
              <a:gd name="connsiteX1" fmla="*/ 2502465 w 7895287"/>
              <a:gd name="connsiteY1" fmla="*/ 3188317 h 3447803"/>
              <a:gd name="connsiteX2" fmla="*/ 7328465 w 7895287"/>
              <a:gd name="connsiteY2" fmla="*/ 3251817 h 3447803"/>
              <a:gd name="connsiteX3" fmla="*/ 7518965 w 7895287"/>
              <a:gd name="connsiteY3" fmla="*/ 699117 h 3447803"/>
              <a:gd name="connsiteX4" fmla="*/ 5309165 w 7895287"/>
              <a:gd name="connsiteY4" fmla="*/ 617 h 3447803"/>
              <a:gd name="connsiteX0" fmla="*/ 565 w 7934551"/>
              <a:gd name="connsiteY0" fmla="*/ 2502517 h 3260728"/>
              <a:gd name="connsiteX1" fmla="*/ 2502465 w 7934551"/>
              <a:gd name="connsiteY1" fmla="*/ 3188317 h 3260728"/>
              <a:gd name="connsiteX2" fmla="*/ 7328465 w 7934551"/>
              <a:gd name="connsiteY2" fmla="*/ 3251817 h 3260728"/>
              <a:gd name="connsiteX3" fmla="*/ 7518965 w 7934551"/>
              <a:gd name="connsiteY3" fmla="*/ 699117 h 3260728"/>
              <a:gd name="connsiteX4" fmla="*/ 5309165 w 7934551"/>
              <a:gd name="connsiteY4" fmla="*/ 617 h 3260728"/>
              <a:gd name="connsiteX0" fmla="*/ 31152 w 8025158"/>
              <a:gd name="connsiteY0" fmla="*/ 2502517 h 3461841"/>
              <a:gd name="connsiteX1" fmla="*/ 1021752 w 8025158"/>
              <a:gd name="connsiteY1" fmla="*/ 3226417 h 3461841"/>
              <a:gd name="connsiteX2" fmla="*/ 7359052 w 8025158"/>
              <a:gd name="connsiteY2" fmla="*/ 3251817 h 3461841"/>
              <a:gd name="connsiteX3" fmla="*/ 7549552 w 8025158"/>
              <a:gd name="connsiteY3" fmla="*/ 699117 h 3461841"/>
              <a:gd name="connsiteX4" fmla="*/ 5339752 w 8025158"/>
              <a:gd name="connsiteY4" fmla="*/ 617 h 3461841"/>
              <a:gd name="connsiteX0" fmla="*/ 1233 w 7995239"/>
              <a:gd name="connsiteY0" fmla="*/ 2502517 h 3434895"/>
              <a:gd name="connsiteX1" fmla="*/ 991833 w 7995239"/>
              <a:gd name="connsiteY1" fmla="*/ 3226417 h 3434895"/>
              <a:gd name="connsiteX2" fmla="*/ 7329133 w 7995239"/>
              <a:gd name="connsiteY2" fmla="*/ 3251817 h 3434895"/>
              <a:gd name="connsiteX3" fmla="*/ 7519633 w 7995239"/>
              <a:gd name="connsiteY3" fmla="*/ 699117 h 3434895"/>
              <a:gd name="connsiteX4" fmla="*/ 5309833 w 7995239"/>
              <a:gd name="connsiteY4" fmla="*/ 617 h 3434895"/>
              <a:gd name="connsiteX0" fmla="*/ 32620 w 8056023"/>
              <a:gd name="connsiteY0" fmla="*/ 2502517 h 3374691"/>
              <a:gd name="connsiteX1" fmla="*/ 1023220 w 8056023"/>
              <a:gd name="connsiteY1" fmla="*/ 3226417 h 3374691"/>
              <a:gd name="connsiteX2" fmla="*/ 7411320 w 8056023"/>
              <a:gd name="connsiteY2" fmla="*/ 3124817 h 3374691"/>
              <a:gd name="connsiteX3" fmla="*/ 7551020 w 8056023"/>
              <a:gd name="connsiteY3" fmla="*/ 699117 h 3374691"/>
              <a:gd name="connsiteX4" fmla="*/ 5341220 w 8056023"/>
              <a:gd name="connsiteY4" fmla="*/ 617 h 3374691"/>
              <a:gd name="connsiteX0" fmla="*/ 32620 w 8087721"/>
              <a:gd name="connsiteY0" fmla="*/ 2502517 h 3255887"/>
              <a:gd name="connsiteX1" fmla="*/ 1023220 w 8087721"/>
              <a:gd name="connsiteY1" fmla="*/ 3226417 h 3255887"/>
              <a:gd name="connsiteX2" fmla="*/ 7411320 w 8087721"/>
              <a:gd name="connsiteY2" fmla="*/ 3124817 h 3255887"/>
              <a:gd name="connsiteX3" fmla="*/ 7551020 w 8087721"/>
              <a:gd name="connsiteY3" fmla="*/ 699117 h 3255887"/>
              <a:gd name="connsiteX4" fmla="*/ 5341220 w 8087721"/>
              <a:gd name="connsiteY4" fmla="*/ 617 h 3255887"/>
              <a:gd name="connsiteX0" fmla="*/ 30435 w 8040932"/>
              <a:gd name="connsiteY0" fmla="*/ 2502517 h 3272688"/>
              <a:gd name="connsiteX1" fmla="*/ 1021035 w 8040932"/>
              <a:gd name="connsiteY1" fmla="*/ 3226417 h 3272688"/>
              <a:gd name="connsiteX2" fmla="*/ 7332935 w 8040932"/>
              <a:gd name="connsiteY2" fmla="*/ 3201017 h 3272688"/>
              <a:gd name="connsiteX3" fmla="*/ 7548835 w 8040932"/>
              <a:gd name="connsiteY3" fmla="*/ 699117 h 3272688"/>
              <a:gd name="connsiteX4" fmla="*/ 5339035 w 8040932"/>
              <a:gd name="connsiteY4" fmla="*/ 617 h 3272688"/>
              <a:gd name="connsiteX0" fmla="*/ 11866 w 7982290"/>
              <a:gd name="connsiteY0" fmla="*/ 2502517 h 3391245"/>
              <a:gd name="connsiteX1" fmla="*/ 1142166 w 7982290"/>
              <a:gd name="connsiteY1" fmla="*/ 3137517 h 3391245"/>
              <a:gd name="connsiteX2" fmla="*/ 7314366 w 7982290"/>
              <a:gd name="connsiteY2" fmla="*/ 3201017 h 3391245"/>
              <a:gd name="connsiteX3" fmla="*/ 7530266 w 7982290"/>
              <a:gd name="connsiteY3" fmla="*/ 699117 h 3391245"/>
              <a:gd name="connsiteX4" fmla="*/ 5320466 w 7982290"/>
              <a:gd name="connsiteY4" fmla="*/ 617 h 3391245"/>
              <a:gd name="connsiteX0" fmla="*/ 12873 w 7983297"/>
              <a:gd name="connsiteY0" fmla="*/ 2502517 h 3364527"/>
              <a:gd name="connsiteX1" fmla="*/ 1143173 w 7983297"/>
              <a:gd name="connsiteY1" fmla="*/ 3137517 h 3364527"/>
              <a:gd name="connsiteX2" fmla="*/ 7315373 w 7983297"/>
              <a:gd name="connsiteY2" fmla="*/ 3201017 h 3364527"/>
              <a:gd name="connsiteX3" fmla="*/ 7531273 w 7983297"/>
              <a:gd name="connsiteY3" fmla="*/ 699117 h 3364527"/>
              <a:gd name="connsiteX4" fmla="*/ 5321473 w 7983297"/>
              <a:gd name="connsiteY4" fmla="*/ 617 h 3364527"/>
              <a:gd name="connsiteX0" fmla="*/ 591 w 7885708"/>
              <a:gd name="connsiteY0" fmla="*/ 2502517 h 3397024"/>
              <a:gd name="connsiteX1" fmla="*/ 2451691 w 7885708"/>
              <a:gd name="connsiteY1" fmla="*/ 3239117 h 3397024"/>
              <a:gd name="connsiteX2" fmla="*/ 7303091 w 7885708"/>
              <a:gd name="connsiteY2" fmla="*/ 3201017 h 3397024"/>
              <a:gd name="connsiteX3" fmla="*/ 7518991 w 7885708"/>
              <a:gd name="connsiteY3" fmla="*/ 699117 h 3397024"/>
              <a:gd name="connsiteX4" fmla="*/ 5309191 w 7885708"/>
              <a:gd name="connsiteY4" fmla="*/ 617 h 3397024"/>
              <a:gd name="connsiteX0" fmla="*/ 571 w 7797079"/>
              <a:gd name="connsiteY0" fmla="*/ 2502517 h 3413689"/>
              <a:gd name="connsiteX1" fmla="*/ 2451671 w 7797079"/>
              <a:gd name="connsiteY1" fmla="*/ 3239117 h 3413689"/>
              <a:gd name="connsiteX2" fmla="*/ 7099871 w 7797079"/>
              <a:gd name="connsiteY2" fmla="*/ 3175617 h 3413689"/>
              <a:gd name="connsiteX3" fmla="*/ 7518971 w 7797079"/>
              <a:gd name="connsiteY3" fmla="*/ 699117 h 3413689"/>
              <a:gd name="connsiteX4" fmla="*/ 5309171 w 7797079"/>
              <a:gd name="connsiteY4" fmla="*/ 617 h 3413689"/>
              <a:gd name="connsiteX0" fmla="*/ 571 w 7800945"/>
              <a:gd name="connsiteY0" fmla="*/ 2502517 h 3273909"/>
              <a:gd name="connsiteX1" fmla="*/ 2451671 w 7800945"/>
              <a:gd name="connsiteY1" fmla="*/ 3239117 h 3273909"/>
              <a:gd name="connsiteX2" fmla="*/ 7099871 w 7800945"/>
              <a:gd name="connsiteY2" fmla="*/ 3175617 h 3273909"/>
              <a:gd name="connsiteX3" fmla="*/ 7518971 w 7800945"/>
              <a:gd name="connsiteY3" fmla="*/ 699117 h 3273909"/>
              <a:gd name="connsiteX4" fmla="*/ 5309171 w 7800945"/>
              <a:gd name="connsiteY4" fmla="*/ 617 h 3273909"/>
              <a:gd name="connsiteX0" fmla="*/ 587 w 7903383"/>
              <a:gd name="connsiteY0" fmla="*/ 2502517 h 3279304"/>
              <a:gd name="connsiteX1" fmla="*/ 2451687 w 7903383"/>
              <a:gd name="connsiteY1" fmla="*/ 3239117 h 3279304"/>
              <a:gd name="connsiteX2" fmla="*/ 7328487 w 7903383"/>
              <a:gd name="connsiteY2" fmla="*/ 3201017 h 3279304"/>
              <a:gd name="connsiteX3" fmla="*/ 7518987 w 7903383"/>
              <a:gd name="connsiteY3" fmla="*/ 699117 h 3279304"/>
              <a:gd name="connsiteX4" fmla="*/ 5309187 w 7903383"/>
              <a:gd name="connsiteY4" fmla="*/ 617 h 3279304"/>
              <a:gd name="connsiteX0" fmla="*/ 595 w 7966035"/>
              <a:gd name="connsiteY0" fmla="*/ 2502517 h 3279304"/>
              <a:gd name="connsiteX1" fmla="*/ 2451695 w 7966035"/>
              <a:gd name="connsiteY1" fmla="*/ 3239117 h 3279304"/>
              <a:gd name="connsiteX2" fmla="*/ 7442795 w 7966035"/>
              <a:gd name="connsiteY2" fmla="*/ 3201017 h 3279304"/>
              <a:gd name="connsiteX3" fmla="*/ 7518995 w 7966035"/>
              <a:gd name="connsiteY3" fmla="*/ 699117 h 3279304"/>
              <a:gd name="connsiteX4" fmla="*/ 5309195 w 7966035"/>
              <a:gd name="connsiteY4" fmla="*/ 617 h 3279304"/>
              <a:gd name="connsiteX0" fmla="*/ 547 w 7965987"/>
              <a:gd name="connsiteY0" fmla="*/ 2502517 h 3239117"/>
              <a:gd name="connsiteX1" fmla="*/ 2451647 w 7965987"/>
              <a:gd name="connsiteY1" fmla="*/ 3239117 h 3239117"/>
              <a:gd name="connsiteX2" fmla="*/ 7442747 w 7965987"/>
              <a:gd name="connsiteY2" fmla="*/ 3201017 h 3239117"/>
              <a:gd name="connsiteX3" fmla="*/ 7518947 w 7965987"/>
              <a:gd name="connsiteY3" fmla="*/ 699117 h 3239117"/>
              <a:gd name="connsiteX4" fmla="*/ 5309147 w 7965987"/>
              <a:gd name="connsiteY4" fmla="*/ 617 h 323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987" h="3239117">
                <a:moveTo>
                  <a:pt x="547" y="2502517"/>
                </a:moveTo>
                <a:cubicBezTo>
                  <a:pt x="-31203" y="3070842"/>
                  <a:pt x="1325580" y="3224300"/>
                  <a:pt x="2451647" y="3239117"/>
                </a:cubicBezTo>
                <a:lnTo>
                  <a:pt x="7442747" y="3201017"/>
                </a:lnTo>
                <a:cubicBezTo>
                  <a:pt x="8299997" y="3222184"/>
                  <a:pt x="7940164" y="1228284"/>
                  <a:pt x="7518947" y="699117"/>
                </a:cubicBezTo>
                <a:cubicBezTo>
                  <a:pt x="7097730" y="169950"/>
                  <a:pt x="5986480" y="-12083"/>
                  <a:pt x="5309147" y="617"/>
                </a:cubicBezTo>
              </a:path>
            </a:pathLst>
          </a:custGeom>
          <a:noFill/>
          <a:ln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87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35" y="3671891"/>
            <a:ext cx="2658521" cy="1066667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7010400" y="4860000"/>
            <a:ext cx="2133600" cy="248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99B36F6-5E53-4661-BD1D-54F426C9D773}" type="slidenum">
              <a:rPr lang="cs-CZ" smtClean="0"/>
              <a:pPr/>
              <a:t>8</a:t>
            </a:fld>
            <a:endParaRPr lang="cs-CZ"/>
          </a:p>
        </p:txBody>
      </p:sp>
      <p:sp>
        <p:nvSpPr>
          <p:cNvPr id="6" name="Shape 151"/>
          <p:cNvSpPr/>
          <p:nvPr/>
        </p:nvSpPr>
        <p:spPr>
          <a:xfrm>
            <a:off x="2434934" y="1332216"/>
            <a:ext cx="4801362" cy="1566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cs-CZ" sz="24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52"/>
          <p:cNvSpPr txBox="1"/>
          <p:nvPr/>
        </p:nvSpPr>
        <p:spPr>
          <a:xfrm>
            <a:off x="2534914" y="1430898"/>
            <a:ext cx="1996820" cy="6007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cs-CZ" sz="3200" b="1">
                <a:solidFill>
                  <a:schemeClr val="tx1"/>
                </a:solidFill>
              </a:rPr>
              <a:t>int</a:t>
            </a:r>
          </a:p>
        </p:txBody>
      </p:sp>
      <p:sp>
        <p:nvSpPr>
          <p:cNvPr id="8" name="Shape 153"/>
          <p:cNvSpPr txBox="1"/>
          <p:nvPr/>
        </p:nvSpPr>
        <p:spPr>
          <a:xfrm>
            <a:off x="4835614" y="1430897"/>
            <a:ext cx="1890122" cy="4385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r>
              <a:rPr lang="cs-CZ" sz="3200" b="1">
                <a:solidFill>
                  <a:schemeClr val="tx1"/>
                </a:solidFill>
              </a:rPr>
              <a:t>mujVek</a:t>
            </a:r>
          </a:p>
        </p:txBody>
      </p:sp>
      <p:sp>
        <p:nvSpPr>
          <p:cNvPr id="9" name="Shape 154"/>
          <p:cNvSpPr txBox="1"/>
          <p:nvPr/>
        </p:nvSpPr>
        <p:spPr>
          <a:xfrm>
            <a:off x="4211964" y="1856818"/>
            <a:ext cx="936103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</a:pPr>
            <a:r>
              <a:rPr lang="cs-CZ" sz="660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</a:p>
        </p:txBody>
      </p:sp>
      <p:sp>
        <p:nvSpPr>
          <p:cNvPr id="10" name="Shape 155"/>
          <p:cNvSpPr txBox="1"/>
          <p:nvPr/>
        </p:nvSpPr>
        <p:spPr>
          <a:xfrm>
            <a:off x="2506942" y="738150"/>
            <a:ext cx="2024792" cy="4385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r>
              <a:rPr lang="cs-CZ" sz="3200">
                <a:solidFill>
                  <a:schemeClr val="tx2"/>
                </a:solidFill>
              </a:rPr>
              <a:t>proměnná</a:t>
            </a:r>
          </a:p>
        </p:txBody>
      </p:sp>
      <p:sp>
        <p:nvSpPr>
          <p:cNvPr id="11" name="Shape 156"/>
          <p:cNvSpPr txBox="1"/>
          <p:nvPr/>
        </p:nvSpPr>
        <p:spPr>
          <a:xfrm>
            <a:off x="336361" y="1430897"/>
            <a:ext cx="1421177" cy="715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r>
              <a:rPr lang="cs-CZ" sz="2800">
                <a:solidFill>
                  <a:schemeClr val="tx2"/>
                </a:solidFill>
              </a:rPr>
              <a:t>datový typ</a:t>
            </a:r>
          </a:p>
        </p:txBody>
      </p:sp>
      <p:sp>
        <p:nvSpPr>
          <p:cNvPr id="12" name="Shape 157"/>
          <p:cNvSpPr txBox="1"/>
          <p:nvPr/>
        </p:nvSpPr>
        <p:spPr>
          <a:xfrm>
            <a:off x="7259409" y="1940886"/>
            <a:ext cx="1920884" cy="715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cs-CZ" sz="2800">
                <a:solidFill>
                  <a:schemeClr val="tx2"/>
                </a:solidFill>
              </a:rPr>
              <a:t>jméno proměnné</a:t>
            </a:r>
          </a:p>
        </p:txBody>
      </p:sp>
      <p:sp>
        <p:nvSpPr>
          <p:cNvPr id="13" name="Shape 158"/>
          <p:cNvSpPr txBox="1"/>
          <p:nvPr/>
        </p:nvSpPr>
        <p:spPr>
          <a:xfrm>
            <a:off x="527792" y="2898392"/>
            <a:ext cx="3203286" cy="3924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</a:pPr>
            <a:r>
              <a:rPr lang="cs-CZ" sz="2800">
                <a:solidFill>
                  <a:schemeClr val="tx2"/>
                </a:solidFill>
              </a:rPr>
              <a:t>hodnota proměnné</a:t>
            </a:r>
          </a:p>
        </p:txBody>
      </p:sp>
      <p:cxnSp>
        <p:nvCxnSpPr>
          <p:cNvPr id="14" name="Shape 159"/>
          <p:cNvCxnSpPr>
            <a:stCxn id="13" idx="0"/>
          </p:cNvCxnSpPr>
          <p:nvPr/>
        </p:nvCxnSpPr>
        <p:spPr>
          <a:xfrm flipV="1">
            <a:off x="2129438" y="2409732"/>
            <a:ext cx="2154533" cy="488658"/>
          </a:xfrm>
          <a:prstGeom prst="straightConnector1">
            <a:avLst/>
          </a:prstGeom>
          <a:noFill/>
          <a:ln w="47625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" name="Shape 160"/>
          <p:cNvCxnSpPr/>
          <p:nvPr/>
        </p:nvCxnSpPr>
        <p:spPr>
          <a:xfrm rot="10800000">
            <a:off x="6738596" y="1721511"/>
            <a:ext cx="995400" cy="219375"/>
          </a:xfrm>
          <a:prstGeom prst="straightConnector1">
            <a:avLst/>
          </a:prstGeom>
          <a:noFill/>
          <a:ln w="47625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" name="Shape 161"/>
          <p:cNvCxnSpPr>
            <a:stCxn id="11" idx="3"/>
            <a:endCxn id="7" idx="1"/>
          </p:cNvCxnSpPr>
          <p:nvPr/>
        </p:nvCxnSpPr>
        <p:spPr>
          <a:xfrm flipV="1">
            <a:off x="1757536" y="1731295"/>
            <a:ext cx="777378" cy="57394"/>
          </a:xfrm>
          <a:prstGeom prst="straightConnector1">
            <a:avLst/>
          </a:prstGeom>
          <a:noFill/>
          <a:ln w="47625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" name="Shape 164"/>
          <p:cNvSpPr txBox="1"/>
          <p:nvPr/>
        </p:nvSpPr>
        <p:spPr>
          <a:xfrm>
            <a:off x="5148064" y="3250742"/>
            <a:ext cx="2641122" cy="3462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r>
              <a:rPr lang="cs-CZ" sz="2400">
                <a:solidFill>
                  <a:schemeClr val="tx1"/>
                </a:solidFill>
              </a:rPr>
              <a:t>..., 5, 0, 0, 0, ...</a:t>
            </a:r>
          </a:p>
        </p:txBody>
      </p:sp>
      <p:cxnSp>
        <p:nvCxnSpPr>
          <p:cNvPr id="19" name="Shape 161"/>
          <p:cNvCxnSpPr/>
          <p:nvPr/>
        </p:nvCxnSpPr>
        <p:spPr>
          <a:xfrm>
            <a:off x="4932040" y="2517744"/>
            <a:ext cx="792088" cy="1134126"/>
          </a:xfrm>
          <a:prstGeom prst="straightConnector1">
            <a:avLst/>
          </a:prstGeom>
          <a:noFill/>
          <a:ln w="47625" cap="flat" cmpd="sng">
            <a:solidFill>
              <a:schemeClr val="tx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" name="TextBox 19"/>
          <p:cNvSpPr txBox="1"/>
          <p:nvPr/>
        </p:nvSpPr>
        <p:spPr>
          <a:xfrm>
            <a:off x="376177" y="3714091"/>
            <a:ext cx="3666455" cy="1062299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r>
              <a:rPr lang="en-US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mujVek = 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mujVek = mujVek 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+ 1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mujVek = mujVek </a:t>
            </a:r>
            <a:r>
              <a:rPr lang="cs-CZ" sz="2200" noProof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</a:t>
            </a:r>
            <a:r>
              <a:rPr lang="cs-CZ" sz="2200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Proměnná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4462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</a:rPr>
              <a:t>int</a:t>
            </a:r>
            <a:r>
              <a:rPr lang="cs-CZ"/>
              <a:t> .........</a:t>
            </a:r>
            <a:r>
              <a:rPr lang="en-US"/>
              <a:t>.</a:t>
            </a:r>
            <a:r>
              <a:rPr lang="cs-CZ"/>
              <a:t>.... celé číslo</a:t>
            </a:r>
          </a:p>
          <a:p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</a:rPr>
              <a:t>double</a:t>
            </a:r>
            <a:r>
              <a:rPr lang="cs-CZ"/>
              <a:t> ....... číslo i s desetinnými místy</a:t>
            </a:r>
          </a:p>
          <a:p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</a:rPr>
              <a:t>String</a:t>
            </a:r>
            <a:r>
              <a:rPr lang="cs-CZ"/>
              <a:t> ....... text</a:t>
            </a:r>
          </a:p>
          <a:p>
            <a:r>
              <a:rPr lang="cs-CZ">
                <a:solidFill>
                  <a:schemeClr val="accent1"/>
                </a:solidFill>
                <a:latin typeface="Consolas" panose="020B0609020204030204" pitchFamily="49" charset="0"/>
              </a:rPr>
              <a:t>boolean</a:t>
            </a:r>
            <a:r>
              <a:rPr lang="cs-CZ"/>
              <a:t> ..... hodnota true nebo false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Typy</a:t>
            </a:r>
            <a:r>
              <a:rPr lang="en-US"/>
              <a:t> </a:t>
            </a:r>
            <a:r>
              <a:rPr lang="en-US" err="1"/>
              <a:t>proměnných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550117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Czechitas 2021">
      <a:dk1>
        <a:srgbClr val="000000"/>
      </a:dk1>
      <a:lt1>
        <a:srgbClr val="FFFFFF"/>
      </a:lt1>
      <a:dk2>
        <a:srgbClr val="FFF7FC"/>
      </a:dk2>
      <a:lt2>
        <a:srgbClr val="2B3990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15BAE6"/>
      </a:accent5>
      <a:accent6>
        <a:srgbClr val="91268F"/>
      </a:accent6>
      <a:hlink>
        <a:srgbClr val="EB008B"/>
      </a:hlink>
      <a:folHlink>
        <a:srgbClr val="EB0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609</Words>
  <Application>Microsoft Office PowerPoint</Application>
  <PresentationFormat>On-screen Show (16:9)</PresentationFormat>
  <Paragraphs>158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Open Sans</vt:lpstr>
      <vt:lpstr>Arial</vt:lpstr>
      <vt:lpstr>Calibri</vt:lpstr>
      <vt:lpstr>Open Sans Light</vt:lpstr>
      <vt:lpstr>Microsoft Sans Serif</vt:lpstr>
      <vt:lpstr>Consolas</vt:lpstr>
      <vt:lpstr>Motiv Office</vt:lpstr>
      <vt:lpstr>Úvod do programování 1: Java</vt:lpstr>
      <vt:lpstr>Jak se naučit programovat za den</vt:lpstr>
      <vt:lpstr>Programovací jazyky</vt:lpstr>
      <vt:lpstr>Volání funkce</vt:lpstr>
      <vt:lpstr>Funkce, volání funkce</vt:lpstr>
      <vt:lpstr>Příklady existujících funkcí</vt:lpstr>
      <vt:lpstr>Volání funkce a uložení výsledku</vt:lpstr>
      <vt:lpstr>Proměnná</vt:lpstr>
      <vt:lpstr>Typy proměnných</vt:lpstr>
      <vt:lpstr>Samostatná práce</vt:lpstr>
      <vt:lpstr>Cyklus while</vt:lpstr>
      <vt:lpstr>Cyklus while (příklad)</vt:lpstr>
      <vt:lpstr>Cyklus for</vt:lpstr>
      <vt:lpstr>Cyklus for (příklad)</vt:lpstr>
      <vt:lpstr>Podmíněný příkaz if</vt:lpstr>
      <vt:lpstr>Podmíněný příkaz if (příklad)</vt:lpstr>
      <vt:lpstr>Podmíněný příkaz if-else</vt:lpstr>
      <vt:lpstr>Podmíněný příkaz if-else (příklad)</vt:lpstr>
      <vt:lpstr>Samostatná práce</vt:lpstr>
      <vt:lpstr>Oblasti programování</vt:lpstr>
      <vt:lpstr>Nejdůležitější role v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programování 1: Java</dc:title>
  <dc:creator>Student</dc:creator>
  <cp:lastModifiedBy>Student</cp:lastModifiedBy>
  <cp:revision>20</cp:revision>
  <dcterms:modified xsi:type="dcterms:W3CDTF">2021-03-17T08:41:03Z</dcterms:modified>
</cp:coreProperties>
</file>